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93" r:id="rId3"/>
    <p:sldId id="294" r:id="rId4"/>
    <p:sldId id="304" r:id="rId5"/>
    <p:sldId id="303" r:id="rId6"/>
    <p:sldId id="317" r:id="rId7"/>
    <p:sldId id="309" r:id="rId8"/>
    <p:sldId id="307" r:id="rId9"/>
    <p:sldId id="371" r:id="rId10"/>
    <p:sldId id="332" r:id="rId11"/>
    <p:sldId id="312" r:id="rId12"/>
    <p:sldId id="313" r:id="rId13"/>
    <p:sldId id="314" r:id="rId14"/>
    <p:sldId id="372" r:id="rId15"/>
    <p:sldId id="319" r:id="rId16"/>
    <p:sldId id="320" r:id="rId17"/>
    <p:sldId id="315" r:id="rId18"/>
    <p:sldId id="373" r:id="rId19"/>
    <p:sldId id="322" r:id="rId20"/>
    <p:sldId id="321" r:id="rId21"/>
    <p:sldId id="374" r:id="rId22"/>
    <p:sldId id="375" r:id="rId23"/>
    <p:sldId id="323" r:id="rId24"/>
    <p:sldId id="324" r:id="rId25"/>
    <p:sldId id="340" r:id="rId26"/>
    <p:sldId id="362" r:id="rId27"/>
    <p:sldId id="333" r:id="rId28"/>
    <p:sldId id="334" r:id="rId29"/>
    <p:sldId id="368" r:id="rId30"/>
    <p:sldId id="343" r:id="rId31"/>
    <p:sldId id="348" r:id="rId32"/>
    <p:sldId id="350" r:id="rId33"/>
    <p:sldId id="351" r:id="rId34"/>
    <p:sldId id="352" r:id="rId35"/>
    <p:sldId id="367" r:id="rId36"/>
    <p:sldId id="338" r:id="rId37"/>
    <p:sldId id="353" r:id="rId38"/>
    <p:sldId id="354" r:id="rId39"/>
    <p:sldId id="355" r:id="rId40"/>
    <p:sldId id="369" r:id="rId41"/>
    <p:sldId id="357" r:id="rId42"/>
    <p:sldId id="359" r:id="rId43"/>
    <p:sldId id="360" r:id="rId44"/>
    <p:sldId id="370" r:id="rId45"/>
    <p:sldId id="361" r:id="rId46"/>
    <p:sldId id="325" r:id="rId47"/>
    <p:sldId id="326" r:id="rId48"/>
    <p:sldId id="327" r:id="rId49"/>
    <p:sldId id="328" r:id="rId50"/>
    <p:sldId id="329" r:id="rId51"/>
    <p:sldId id="377" r:id="rId52"/>
    <p:sldId id="330" r:id="rId53"/>
    <p:sldId id="331" r:id="rId54"/>
    <p:sldId id="286" r:id="rId55"/>
    <p:sldId id="287" r:id="rId56"/>
    <p:sldId id="376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14"/>
    <p:restoredTop sz="75929"/>
  </p:normalViewPr>
  <p:slideViewPr>
    <p:cSldViewPr snapToGrid="0" snapToObjects="1">
      <p:cViewPr>
        <p:scale>
          <a:sx n="84" d="100"/>
          <a:sy n="84" d="100"/>
        </p:scale>
        <p:origin x="2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C59FDB-AD90-4B5C-83E3-4ADD2416FAE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ACDFE1B-8D9C-401E-879E-611E65CD3E0C}">
      <dgm:prSet phldrT="[文本]"/>
      <dgm:spPr/>
      <dgm:t>
        <a:bodyPr/>
        <a:lstStyle/>
        <a:p>
          <a:r>
            <a:rPr kumimoji="1" lang="en-US" altLang="zh-CN" dirty="0" smtClean="0">
              <a:solidFill>
                <a:srgbClr val="FF0000"/>
              </a:solidFill>
            </a:rPr>
            <a:t>intra-DC</a:t>
          </a:r>
          <a:r>
            <a:rPr kumimoji="1" lang="zh-CN" altLang="en-US" dirty="0" smtClean="0">
              <a:solidFill>
                <a:srgbClr val="FF0000"/>
              </a:solidFill>
            </a:rPr>
            <a:t>传输优化方案</a:t>
          </a:r>
          <a:endParaRPr lang="zh-CN" altLang="en-US" dirty="0">
            <a:solidFill>
              <a:srgbClr val="FF0000"/>
            </a:solidFill>
          </a:endParaRPr>
        </a:p>
      </dgm:t>
    </dgm:pt>
    <dgm:pt modelId="{87C62F38-96C1-4E3E-AF5C-8901A715F6E7}" type="parTrans" cxnId="{90700EB4-C7DC-4958-88B9-0F1732FE5B6D}">
      <dgm:prSet/>
      <dgm:spPr/>
      <dgm:t>
        <a:bodyPr/>
        <a:lstStyle/>
        <a:p>
          <a:endParaRPr lang="zh-CN" altLang="en-US"/>
        </a:p>
      </dgm:t>
    </dgm:pt>
    <dgm:pt modelId="{01785042-7F83-4BEF-BDBB-0C7064C36EDF}" type="sibTrans" cxnId="{90700EB4-C7DC-4958-88B9-0F1732FE5B6D}">
      <dgm:prSet/>
      <dgm:spPr/>
      <dgm:t>
        <a:bodyPr/>
        <a:lstStyle/>
        <a:p>
          <a:endParaRPr lang="zh-CN" altLang="en-US"/>
        </a:p>
      </dgm:t>
    </dgm:pt>
    <dgm:pt modelId="{900EB104-11FC-427A-B5EF-4E56F5C20561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应用部署方案</a:t>
          </a:r>
          <a:endParaRPr lang="zh-CN" altLang="en-US" dirty="0">
            <a:solidFill>
              <a:schemeClr val="bg1"/>
            </a:solidFill>
          </a:endParaRPr>
        </a:p>
      </dgm:t>
    </dgm:pt>
    <dgm:pt modelId="{1D19A40A-26FF-459D-92BF-036F5799CCE7}" type="parTrans" cxnId="{D45D5A29-2DBD-46BA-9001-83EFEC1FDD6D}">
      <dgm:prSet/>
      <dgm:spPr/>
      <dgm:t>
        <a:bodyPr/>
        <a:lstStyle/>
        <a:p>
          <a:endParaRPr lang="zh-CN" altLang="en-US"/>
        </a:p>
      </dgm:t>
    </dgm:pt>
    <dgm:pt modelId="{29821B94-FFE2-4EA8-982D-0B20534F5266}" type="sibTrans" cxnId="{D45D5A29-2DBD-46BA-9001-83EFEC1FDD6D}">
      <dgm:prSet/>
      <dgm:spPr/>
      <dgm:t>
        <a:bodyPr/>
        <a:lstStyle/>
        <a:p>
          <a:endParaRPr lang="zh-CN" altLang="en-US"/>
        </a:p>
      </dgm:t>
    </dgm:pt>
    <dgm:pt modelId="{7D55E738-F5EF-4786-B2EA-6D3C01D86377}">
      <dgm:prSet phldrT="[文本]"/>
      <dgm:spPr/>
      <dgm:t>
        <a:bodyPr/>
        <a:lstStyle/>
        <a:p>
          <a:r>
            <a:rPr kumimoji="1" lang="en-US" altLang="zh-CN" dirty="0" smtClean="0"/>
            <a:t>inter-DC</a:t>
          </a:r>
          <a:r>
            <a:rPr lang="zh-CN" altLang="en-US" dirty="0" smtClean="0"/>
            <a:t>传输方案</a:t>
          </a:r>
          <a:endParaRPr lang="zh-CN" altLang="en-US" dirty="0">
            <a:solidFill>
              <a:schemeClr val="tx1"/>
            </a:solidFill>
          </a:endParaRPr>
        </a:p>
      </dgm:t>
    </dgm:pt>
    <dgm:pt modelId="{3A5789EE-80B1-44E4-8675-094D6A1E8089}" type="parTrans" cxnId="{C4976707-BF81-450E-A754-0A56C6FA4969}">
      <dgm:prSet/>
      <dgm:spPr/>
      <dgm:t>
        <a:bodyPr/>
        <a:lstStyle/>
        <a:p>
          <a:endParaRPr lang="zh-CN" altLang="en-US"/>
        </a:p>
      </dgm:t>
    </dgm:pt>
    <dgm:pt modelId="{2783A531-FF48-452C-B01C-20FEE81DF04D}" type="sibTrans" cxnId="{C4976707-BF81-450E-A754-0A56C6FA4969}">
      <dgm:prSet/>
      <dgm:spPr/>
      <dgm:t>
        <a:bodyPr/>
        <a:lstStyle/>
        <a:p>
          <a:endParaRPr lang="zh-CN" altLang="en-US"/>
        </a:p>
      </dgm:t>
    </dgm:pt>
    <dgm:pt modelId="{3C73CF4F-B54F-49BE-BFD9-13FF149EDADD}" type="pres">
      <dgm:prSet presAssocID="{D5C59FDB-AD90-4B5C-83E3-4ADD2416FAE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1F8F824-AE2C-4569-9C9D-D33EF90DD232}" type="pres">
      <dgm:prSet presAssocID="{D5C59FDB-AD90-4B5C-83E3-4ADD2416FAEB}" presName="arrow" presStyleLbl="bgShp" presStyleIdx="0" presStyleCnt="1" custLinFactX="-31087" custLinFactNeighborX="-100000" custLinFactNeighborY="7292"/>
      <dgm:spPr/>
    </dgm:pt>
    <dgm:pt modelId="{896DC3C6-867E-4020-A866-67D79659BEF0}" type="pres">
      <dgm:prSet presAssocID="{D5C59FDB-AD90-4B5C-83E3-4ADD2416FAEB}" presName="linearProcess" presStyleCnt="0"/>
      <dgm:spPr/>
    </dgm:pt>
    <dgm:pt modelId="{4B8745CC-52D1-43F6-AA9E-4A89A4B69798}" type="pres">
      <dgm:prSet presAssocID="{1ACDFE1B-8D9C-401E-879E-611E65CD3E0C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254F14-616A-4F1F-BCB5-DDD14E0420BB}" type="pres">
      <dgm:prSet presAssocID="{01785042-7F83-4BEF-BDBB-0C7064C36EDF}" presName="sibTrans" presStyleCnt="0"/>
      <dgm:spPr/>
    </dgm:pt>
    <dgm:pt modelId="{B8220319-8C82-4501-BB82-96B567026586}" type="pres">
      <dgm:prSet presAssocID="{7D55E738-F5EF-4786-B2EA-6D3C01D86377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9B7644-ACF6-4875-9FBF-1D7AC4DB4CA2}" type="pres">
      <dgm:prSet presAssocID="{2783A531-FF48-452C-B01C-20FEE81DF04D}" presName="sibTrans" presStyleCnt="0"/>
      <dgm:spPr/>
    </dgm:pt>
    <dgm:pt modelId="{E9BA7F61-2301-4B0B-A308-C31CE48C1CD2}" type="pres">
      <dgm:prSet presAssocID="{900EB104-11FC-427A-B5EF-4E56F5C20561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AF7FA5A-0DDB-2F47-8BC1-7927C5AE571A}" type="presOf" srcId="{1ACDFE1B-8D9C-401E-879E-611E65CD3E0C}" destId="{4B8745CC-52D1-43F6-AA9E-4A89A4B69798}" srcOrd="0" destOrd="0" presId="urn:microsoft.com/office/officeart/2005/8/layout/hProcess9"/>
    <dgm:cxn modelId="{5490BDC3-96F0-C54C-B243-55E1C783FADB}" type="presOf" srcId="{D5C59FDB-AD90-4B5C-83E3-4ADD2416FAEB}" destId="{3C73CF4F-B54F-49BE-BFD9-13FF149EDADD}" srcOrd="0" destOrd="0" presId="urn:microsoft.com/office/officeart/2005/8/layout/hProcess9"/>
    <dgm:cxn modelId="{D45D5A29-2DBD-46BA-9001-83EFEC1FDD6D}" srcId="{D5C59FDB-AD90-4B5C-83E3-4ADD2416FAEB}" destId="{900EB104-11FC-427A-B5EF-4E56F5C20561}" srcOrd="2" destOrd="0" parTransId="{1D19A40A-26FF-459D-92BF-036F5799CCE7}" sibTransId="{29821B94-FFE2-4EA8-982D-0B20534F5266}"/>
    <dgm:cxn modelId="{0F4492DA-1981-6F40-BF36-E24FF5D41176}" type="presOf" srcId="{7D55E738-F5EF-4786-B2EA-6D3C01D86377}" destId="{B8220319-8C82-4501-BB82-96B567026586}" srcOrd="0" destOrd="0" presId="urn:microsoft.com/office/officeart/2005/8/layout/hProcess9"/>
    <dgm:cxn modelId="{E76C9B86-E913-424D-99DB-B3C65EEE0A5B}" type="presOf" srcId="{900EB104-11FC-427A-B5EF-4E56F5C20561}" destId="{E9BA7F61-2301-4B0B-A308-C31CE48C1CD2}" srcOrd="0" destOrd="0" presId="urn:microsoft.com/office/officeart/2005/8/layout/hProcess9"/>
    <dgm:cxn modelId="{90700EB4-C7DC-4958-88B9-0F1732FE5B6D}" srcId="{D5C59FDB-AD90-4B5C-83E3-4ADD2416FAEB}" destId="{1ACDFE1B-8D9C-401E-879E-611E65CD3E0C}" srcOrd="0" destOrd="0" parTransId="{87C62F38-96C1-4E3E-AF5C-8901A715F6E7}" sibTransId="{01785042-7F83-4BEF-BDBB-0C7064C36EDF}"/>
    <dgm:cxn modelId="{C4976707-BF81-450E-A754-0A56C6FA4969}" srcId="{D5C59FDB-AD90-4B5C-83E3-4ADD2416FAEB}" destId="{7D55E738-F5EF-4786-B2EA-6D3C01D86377}" srcOrd="1" destOrd="0" parTransId="{3A5789EE-80B1-44E4-8675-094D6A1E8089}" sibTransId="{2783A531-FF48-452C-B01C-20FEE81DF04D}"/>
    <dgm:cxn modelId="{5C116F76-C1AB-BA4C-8A8E-AC692DAE8C8B}" type="presParOf" srcId="{3C73CF4F-B54F-49BE-BFD9-13FF149EDADD}" destId="{81F8F824-AE2C-4569-9C9D-D33EF90DD232}" srcOrd="0" destOrd="0" presId="urn:microsoft.com/office/officeart/2005/8/layout/hProcess9"/>
    <dgm:cxn modelId="{2B71332D-5497-4F46-A8B2-34D98C61E20C}" type="presParOf" srcId="{3C73CF4F-B54F-49BE-BFD9-13FF149EDADD}" destId="{896DC3C6-867E-4020-A866-67D79659BEF0}" srcOrd="1" destOrd="0" presId="urn:microsoft.com/office/officeart/2005/8/layout/hProcess9"/>
    <dgm:cxn modelId="{8154CE3B-F4CF-EE4A-9530-635586C35054}" type="presParOf" srcId="{896DC3C6-867E-4020-A866-67D79659BEF0}" destId="{4B8745CC-52D1-43F6-AA9E-4A89A4B69798}" srcOrd="0" destOrd="0" presId="urn:microsoft.com/office/officeart/2005/8/layout/hProcess9"/>
    <dgm:cxn modelId="{C5BC79E6-DA09-BD41-8117-671E4E6895C1}" type="presParOf" srcId="{896DC3C6-867E-4020-A866-67D79659BEF0}" destId="{86254F14-616A-4F1F-BCB5-DDD14E0420BB}" srcOrd="1" destOrd="0" presId="urn:microsoft.com/office/officeart/2005/8/layout/hProcess9"/>
    <dgm:cxn modelId="{034133B7-F8EC-5447-AB4C-4E01EF57B8DE}" type="presParOf" srcId="{896DC3C6-867E-4020-A866-67D79659BEF0}" destId="{B8220319-8C82-4501-BB82-96B567026586}" srcOrd="2" destOrd="0" presId="urn:microsoft.com/office/officeart/2005/8/layout/hProcess9"/>
    <dgm:cxn modelId="{184FBAFF-D3A3-9D47-B482-2A53B61CA2D0}" type="presParOf" srcId="{896DC3C6-867E-4020-A866-67D79659BEF0}" destId="{F79B7644-ACF6-4875-9FBF-1D7AC4DB4CA2}" srcOrd="3" destOrd="0" presId="urn:microsoft.com/office/officeart/2005/8/layout/hProcess9"/>
    <dgm:cxn modelId="{18EEA44D-5125-364D-825F-EED61E2B0AA3}" type="presParOf" srcId="{896DC3C6-867E-4020-A866-67D79659BEF0}" destId="{E9BA7F61-2301-4B0B-A308-C31CE48C1CD2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C59FDB-AD90-4B5C-83E3-4ADD2416FAE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ACDFE1B-8D9C-401E-879E-611E65CD3E0C}">
      <dgm:prSet phldrT="[文本]"/>
      <dgm:spPr/>
      <dgm:t>
        <a:bodyPr/>
        <a:lstStyle/>
        <a:p>
          <a:r>
            <a:rPr kumimoji="1" lang="en-US" altLang="zh-CN" dirty="0" smtClean="0">
              <a:solidFill>
                <a:schemeClr val="bg1"/>
              </a:solidFill>
            </a:rPr>
            <a:t>intra-DC</a:t>
          </a:r>
          <a:r>
            <a:rPr kumimoji="1" lang="zh-CN" altLang="en-US" dirty="0" smtClean="0">
              <a:solidFill>
                <a:schemeClr val="bg1"/>
              </a:solidFill>
            </a:rPr>
            <a:t>传输优化方案</a:t>
          </a:r>
          <a:endParaRPr lang="zh-CN" altLang="en-US" dirty="0">
            <a:solidFill>
              <a:schemeClr val="bg1"/>
            </a:solidFill>
          </a:endParaRPr>
        </a:p>
      </dgm:t>
    </dgm:pt>
    <dgm:pt modelId="{87C62F38-96C1-4E3E-AF5C-8901A715F6E7}" type="parTrans" cxnId="{90700EB4-C7DC-4958-88B9-0F1732FE5B6D}">
      <dgm:prSet/>
      <dgm:spPr/>
      <dgm:t>
        <a:bodyPr/>
        <a:lstStyle/>
        <a:p>
          <a:endParaRPr lang="zh-CN" altLang="en-US"/>
        </a:p>
      </dgm:t>
    </dgm:pt>
    <dgm:pt modelId="{01785042-7F83-4BEF-BDBB-0C7064C36EDF}" type="sibTrans" cxnId="{90700EB4-C7DC-4958-88B9-0F1732FE5B6D}">
      <dgm:prSet/>
      <dgm:spPr/>
      <dgm:t>
        <a:bodyPr/>
        <a:lstStyle/>
        <a:p>
          <a:endParaRPr lang="zh-CN" altLang="en-US"/>
        </a:p>
      </dgm:t>
    </dgm:pt>
    <dgm:pt modelId="{900EB104-11FC-427A-B5EF-4E56F5C20561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应用部署方案</a:t>
          </a:r>
          <a:endParaRPr lang="zh-CN" altLang="en-US" dirty="0">
            <a:solidFill>
              <a:schemeClr val="bg1"/>
            </a:solidFill>
          </a:endParaRPr>
        </a:p>
      </dgm:t>
    </dgm:pt>
    <dgm:pt modelId="{1D19A40A-26FF-459D-92BF-036F5799CCE7}" type="parTrans" cxnId="{D45D5A29-2DBD-46BA-9001-83EFEC1FDD6D}">
      <dgm:prSet/>
      <dgm:spPr/>
      <dgm:t>
        <a:bodyPr/>
        <a:lstStyle/>
        <a:p>
          <a:endParaRPr lang="zh-CN" altLang="en-US"/>
        </a:p>
      </dgm:t>
    </dgm:pt>
    <dgm:pt modelId="{29821B94-FFE2-4EA8-982D-0B20534F5266}" type="sibTrans" cxnId="{D45D5A29-2DBD-46BA-9001-83EFEC1FDD6D}">
      <dgm:prSet/>
      <dgm:spPr/>
      <dgm:t>
        <a:bodyPr/>
        <a:lstStyle/>
        <a:p>
          <a:endParaRPr lang="zh-CN" altLang="en-US"/>
        </a:p>
      </dgm:t>
    </dgm:pt>
    <dgm:pt modelId="{7D55E738-F5EF-4786-B2EA-6D3C01D86377}">
      <dgm:prSet phldrT="[文本]"/>
      <dgm:spPr/>
      <dgm:t>
        <a:bodyPr/>
        <a:lstStyle/>
        <a:p>
          <a:r>
            <a:rPr kumimoji="1" lang="en-US" altLang="zh-CN" dirty="0" smtClean="0">
              <a:solidFill>
                <a:srgbClr val="FF0000"/>
              </a:solidFill>
            </a:rPr>
            <a:t>inter-DC</a:t>
          </a:r>
          <a:r>
            <a:rPr lang="zh-CN" altLang="en-US" dirty="0" smtClean="0">
              <a:solidFill>
                <a:srgbClr val="FF0000"/>
              </a:solidFill>
            </a:rPr>
            <a:t>传输方案</a:t>
          </a:r>
          <a:endParaRPr lang="zh-CN" altLang="en-US" dirty="0">
            <a:solidFill>
              <a:srgbClr val="FF0000"/>
            </a:solidFill>
          </a:endParaRPr>
        </a:p>
      </dgm:t>
    </dgm:pt>
    <dgm:pt modelId="{3A5789EE-80B1-44E4-8675-094D6A1E8089}" type="parTrans" cxnId="{C4976707-BF81-450E-A754-0A56C6FA4969}">
      <dgm:prSet/>
      <dgm:spPr/>
      <dgm:t>
        <a:bodyPr/>
        <a:lstStyle/>
        <a:p>
          <a:endParaRPr lang="zh-CN" altLang="en-US"/>
        </a:p>
      </dgm:t>
    </dgm:pt>
    <dgm:pt modelId="{2783A531-FF48-452C-B01C-20FEE81DF04D}" type="sibTrans" cxnId="{C4976707-BF81-450E-A754-0A56C6FA4969}">
      <dgm:prSet/>
      <dgm:spPr/>
      <dgm:t>
        <a:bodyPr/>
        <a:lstStyle/>
        <a:p>
          <a:endParaRPr lang="zh-CN" altLang="en-US"/>
        </a:p>
      </dgm:t>
    </dgm:pt>
    <dgm:pt modelId="{3C73CF4F-B54F-49BE-BFD9-13FF149EDADD}" type="pres">
      <dgm:prSet presAssocID="{D5C59FDB-AD90-4B5C-83E3-4ADD2416FAE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1F8F824-AE2C-4569-9C9D-D33EF90DD232}" type="pres">
      <dgm:prSet presAssocID="{D5C59FDB-AD90-4B5C-83E3-4ADD2416FAEB}" presName="arrow" presStyleLbl="bgShp" presStyleIdx="0" presStyleCnt="1" custLinFactX="-31087" custLinFactNeighborX="-100000" custLinFactNeighborY="7292"/>
      <dgm:spPr/>
    </dgm:pt>
    <dgm:pt modelId="{896DC3C6-867E-4020-A866-67D79659BEF0}" type="pres">
      <dgm:prSet presAssocID="{D5C59FDB-AD90-4B5C-83E3-4ADD2416FAEB}" presName="linearProcess" presStyleCnt="0"/>
      <dgm:spPr/>
    </dgm:pt>
    <dgm:pt modelId="{4B8745CC-52D1-43F6-AA9E-4A89A4B69798}" type="pres">
      <dgm:prSet presAssocID="{1ACDFE1B-8D9C-401E-879E-611E65CD3E0C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254F14-616A-4F1F-BCB5-DDD14E0420BB}" type="pres">
      <dgm:prSet presAssocID="{01785042-7F83-4BEF-BDBB-0C7064C36EDF}" presName="sibTrans" presStyleCnt="0"/>
      <dgm:spPr/>
    </dgm:pt>
    <dgm:pt modelId="{B8220319-8C82-4501-BB82-96B567026586}" type="pres">
      <dgm:prSet presAssocID="{7D55E738-F5EF-4786-B2EA-6D3C01D86377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9B7644-ACF6-4875-9FBF-1D7AC4DB4CA2}" type="pres">
      <dgm:prSet presAssocID="{2783A531-FF48-452C-B01C-20FEE81DF04D}" presName="sibTrans" presStyleCnt="0"/>
      <dgm:spPr/>
    </dgm:pt>
    <dgm:pt modelId="{E9BA7F61-2301-4B0B-A308-C31CE48C1CD2}" type="pres">
      <dgm:prSet presAssocID="{900EB104-11FC-427A-B5EF-4E56F5C20561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0700EB4-C7DC-4958-88B9-0F1732FE5B6D}" srcId="{D5C59FDB-AD90-4B5C-83E3-4ADD2416FAEB}" destId="{1ACDFE1B-8D9C-401E-879E-611E65CD3E0C}" srcOrd="0" destOrd="0" parTransId="{87C62F38-96C1-4E3E-AF5C-8901A715F6E7}" sibTransId="{01785042-7F83-4BEF-BDBB-0C7064C36EDF}"/>
    <dgm:cxn modelId="{91A2896A-E945-014D-872D-A6D949B94C9B}" type="presOf" srcId="{7D55E738-F5EF-4786-B2EA-6D3C01D86377}" destId="{B8220319-8C82-4501-BB82-96B567026586}" srcOrd="0" destOrd="0" presId="urn:microsoft.com/office/officeart/2005/8/layout/hProcess9"/>
    <dgm:cxn modelId="{F8743CE6-D369-F542-9960-77D1F8522910}" type="presOf" srcId="{D5C59FDB-AD90-4B5C-83E3-4ADD2416FAEB}" destId="{3C73CF4F-B54F-49BE-BFD9-13FF149EDADD}" srcOrd="0" destOrd="0" presId="urn:microsoft.com/office/officeart/2005/8/layout/hProcess9"/>
    <dgm:cxn modelId="{B504B9F4-06C0-1B49-A029-D515A6934900}" type="presOf" srcId="{1ACDFE1B-8D9C-401E-879E-611E65CD3E0C}" destId="{4B8745CC-52D1-43F6-AA9E-4A89A4B69798}" srcOrd="0" destOrd="0" presId="urn:microsoft.com/office/officeart/2005/8/layout/hProcess9"/>
    <dgm:cxn modelId="{3694A476-1D2C-2A4C-AFF9-86D865654136}" type="presOf" srcId="{900EB104-11FC-427A-B5EF-4E56F5C20561}" destId="{E9BA7F61-2301-4B0B-A308-C31CE48C1CD2}" srcOrd="0" destOrd="0" presId="urn:microsoft.com/office/officeart/2005/8/layout/hProcess9"/>
    <dgm:cxn modelId="{C4976707-BF81-450E-A754-0A56C6FA4969}" srcId="{D5C59FDB-AD90-4B5C-83E3-4ADD2416FAEB}" destId="{7D55E738-F5EF-4786-B2EA-6D3C01D86377}" srcOrd="1" destOrd="0" parTransId="{3A5789EE-80B1-44E4-8675-094D6A1E8089}" sibTransId="{2783A531-FF48-452C-B01C-20FEE81DF04D}"/>
    <dgm:cxn modelId="{D45D5A29-2DBD-46BA-9001-83EFEC1FDD6D}" srcId="{D5C59FDB-AD90-4B5C-83E3-4ADD2416FAEB}" destId="{900EB104-11FC-427A-B5EF-4E56F5C20561}" srcOrd="2" destOrd="0" parTransId="{1D19A40A-26FF-459D-92BF-036F5799CCE7}" sibTransId="{29821B94-FFE2-4EA8-982D-0B20534F5266}"/>
    <dgm:cxn modelId="{215352D2-B850-DE47-8C8D-3FD7AAA4B2CB}" type="presParOf" srcId="{3C73CF4F-B54F-49BE-BFD9-13FF149EDADD}" destId="{81F8F824-AE2C-4569-9C9D-D33EF90DD232}" srcOrd="0" destOrd="0" presId="urn:microsoft.com/office/officeart/2005/8/layout/hProcess9"/>
    <dgm:cxn modelId="{F47C6951-2BC9-4A4C-BD01-526CE823C8A9}" type="presParOf" srcId="{3C73CF4F-B54F-49BE-BFD9-13FF149EDADD}" destId="{896DC3C6-867E-4020-A866-67D79659BEF0}" srcOrd="1" destOrd="0" presId="urn:microsoft.com/office/officeart/2005/8/layout/hProcess9"/>
    <dgm:cxn modelId="{B14D74F2-EBCF-8F45-AE85-EDC07685E6E9}" type="presParOf" srcId="{896DC3C6-867E-4020-A866-67D79659BEF0}" destId="{4B8745CC-52D1-43F6-AA9E-4A89A4B69798}" srcOrd="0" destOrd="0" presId="urn:microsoft.com/office/officeart/2005/8/layout/hProcess9"/>
    <dgm:cxn modelId="{2F30C62E-4ED4-EC47-89E8-93E5B8555648}" type="presParOf" srcId="{896DC3C6-867E-4020-A866-67D79659BEF0}" destId="{86254F14-616A-4F1F-BCB5-DDD14E0420BB}" srcOrd="1" destOrd="0" presId="urn:microsoft.com/office/officeart/2005/8/layout/hProcess9"/>
    <dgm:cxn modelId="{FFB78D95-FA23-C34C-9BAD-AE3130E61889}" type="presParOf" srcId="{896DC3C6-867E-4020-A866-67D79659BEF0}" destId="{B8220319-8C82-4501-BB82-96B567026586}" srcOrd="2" destOrd="0" presId="urn:microsoft.com/office/officeart/2005/8/layout/hProcess9"/>
    <dgm:cxn modelId="{C19BD37C-C738-EE44-951C-ACAF3FE01B61}" type="presParOf" srcId="{896DC3C6-867E-4020-A866-67D79659BEF0}" destId="{F79B7644-ACF6-4875-9FBF-1D7AC4DB4CA2}" srcOrd="3" destOrd="0" presId="urn:microsoft.com/office/officeart/2005/8/layout/hProcess9"/>
    <dgm:cxn modelId="{DC5F4504-CC84-6C43-973E-36B58C769BBB}" type="presParOf" srcId="{896DC3C6-867E-4020-A866-67D79659BEF0}" destId="{E9BA7F61-2301-4B0B-A308-C31CE48C1CD2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C59FDB-AD90-4B5C-83E3-4ADD2416FAE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ACDFE1B-8D9C-401E-879E-611E65CD3E0C}">
      <dgm:prSet phldrT="[文本]"/>
      <dgm:spPr/>
      <dgm:t>
        <a:bodyPr/>
        <a:lstStyle/>
        <a:p>
          <a:r>
            <a:rPr kumimoji="1" lang="en-US" altLang="zh-CN" dirty="0" smtClean="0">
              <a:solidFill>
                <a:schemeClr val="bg1"/>
              </a:solidFill>
            </a:rPr>
            <a:t>intra-DC</a:t>
          </a:r>
          <a:r>
            <a:rPr kumimoji="1" lang="zh-CN" altLang="en-US" dirty="0" smtClean="0">
              <a:solidFill>
                <a:schemeClr val="bg1"/>
              </a:solidFill>
            </a:rPr>
            <a:t>传输优化方案</a:t>
          </a:r>
          <a:endParaRPr lang="zh-CN" altLang="en-US" dirty="0">
            <a:solidFill>
              <a:schemeClr val="bg1"/>
            </a:solidFill>
          </a:endParaRPr>
        </a:p>
      </dgm:t>
    </dgm:pt>
    <dgm:pt modelId="{87C62F38-96C1-4E3E-AF5C-8901A715F6E7}" type="parTrans" cxnId="{90700EB4-C7DC-4958-88B9-0F1732FE5B6D}">
      <dgm:prSet/>
      <dgm:spPr/>
      <dgm:t>
        <a:bodyPr/>
        <a:lstStyle/>
        <a:p>
          <a:endParaRPr lang="zh-CN" altLang="en-US"/>
        </a:p>
      </dgm:t>
    </dgm:pt>
    <dgm:pt modelId="{01785042-7F83-4BEF-BDBB-0C7064C36EDF}" type="sibTrans" cxnId="{90700EB4-C7DC-4958-88B9-0F1732FE5B6D}">
      <dgm:prSet/>
      <dgm:spPr/>
      <dgm:t>
        <a:bodyPr/>
        <a:lstStyle/>
        <a:p>
          <a:endParaRPr lang="zh-CN" altLang="en-US"/>
        </a:p>
      </dgm:t>
    </dgm:pt>
    <dgm:pt modelId="{900EB104-11FC-427A-B5EF-4E56F5C20561}">
      <dgm:prSet phldrT="[文本]"/>
      <dgm:spPr/>
      <dgm:t>
        <a:bodyPr/>
        <a:lstStyle/>
        <a:p>
          <a:r>
            <a:rPr lang="zh-CN" altLang="en-US" dirty="0" smtClean="0">
              <a:solidFill>
                <a:srgbClr val="FF0000"/>
              </a:solidFill>
            </a:rPr>
            <a:t>应用部署方案</a:t>
          </a:r>
          <a:endParaRPr lang="zh-CN" altLang="en-US" dirty="0">
            <a:solidFill>
              <a:srgbClr val="FF0000"/>
            </a:solidFill>
          </a:endParaRPr>
        </a:p>
      </dgm:t>
    </dgm:pt>
    <dgm:pt modelId="{1D19A40A-26FF-459D-92BF-036F5799CCE7}" type="parTrans" cxnId="{D45D5A29-2DBD-46BA-9001-83EFEC1FDD6D}">
      <dgm:prSet/>
      <dgm:spPr/>
      <dgm:t>
        <a:bodyPr/>
        <a:lstStyle/>
        <a:p>
          <a:endParaRPr lang="zh-CN" altLang="en-US"/>
        </a:p>
      </dgm:t>
    </dgm:pt>
    <dgm:pt modelId="{29821B94-FFE2-4EA8-982D-0B20534F5266}" type="sibTrans" cxnId="{D45D5A29-2DBD-46BA-9001-83EFEC1FDD6D}">
      <dgm:prSet/>
      <dgm:spPr/>
      <dgm:t>
        <a:bodyPr/>
        <a:lstStyle/>
        <a:p>
          <a:endParaRPr lang="zh-CN" altLang="en-US"/>
        </a:p>
      </dgm:t>
    </dgm:pt>
    <dgm:pt modelId="{7D55E738-F5EF-4786-B2EA-6D3C01D86377}">
      <dgm:prSet phldrT="[文本]"/>
      <dgm:spPr/>
      <dgm:t>
        <a:bodyPr/>
        <a:lstStyle/>
        <a:p>
          <a:r>
            <a:rPr kumimoji="1" lang="en-US" altLang="zh-CN" dirty="0" smtClean="0"/>
            <a:t>inter-DC</a:t>
          </a:r>
          <a:r>
            <a:rPr lang="zh-CN" altLang="en-US" dirty="0" smtClean="0"/>
            <a:t>传输方案</a:t>
          </a:r>
          <a:endParaRPr lang="zh-CN" altLang="en-US" dirty="0">
            <a:solidFill>
              <a:schemeClr val="tx1"/>
            </a:solidFill>
          </a:endParaRPr>
        </a:p>
      </dgm:t>
    </dgm:pt>
    <dgm:pt modelId="{3A5789EE-80B1-44E4-8675-094D6A1E8089}" type="parTrans" cxnId="{C4976707-BF81-450E-A754-0A56C6FA4969}">
      <dgm:prSet/>
      <dgm:spPr/>
      <dgm:t>
        <a:bodyPr/>
        <a:lstStyle/>
        <a:p>
          <a:endParaRPr lang="zh-CN" altLang="en-US"/>
        </a:p>
      </dgm:t>
    </dgm:pt>
    <dgm:pt modelId="{2783A531-FF48-452C-B01C-20FEE81DF04D}" type="sibTrans" cxnId="{C4976707-BF81-450E-A754-0A56C6FA4969}">
      <dgm:prSet/>
      <dgm:spPr/>
      <dgm:t>
        <a:bodyPr/>
        <a:lstStyle/>
        <a:p>
          <a:endParaRPr lang="zh-CN" altLang="en-US"/>
        </a:p>
      </dgm:t>
    </dgm:pt>
    <dgm:pt modelId="{3C73CF4F-B54F-49BE-BFD9-13FF149EDADD}" type="pres">
      <dgm:prSet presAssocID="{D5C59FDB-AD90-4B5C-83E3-4ADD2416FAE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1F8F824-AE2C-4569-9C9D-D33EF90DD232}" type="pres">
      <dgm:prSet presAssocID="{D5C59FDB-AD90-4B5C-83E3-4ADD2416FAEB}" presName="arrow" presStyleLbl="bgShp" presStyleIdx="0" presStyleCnt="1" custLinFactX="-31087" custLinFactNeighborX="-100000" custLinFactNeighborY="7292"/>
      <dgm:spPr/>
    </dgm:pt>
    <dgm:pt modelId="{896DC3C6-867E-4020-A866-67D79659BEF0}" type="pres">
      <dgm:prSet presAssocID="{D5C59FDB-AD90-4B5C-83E3-4ADD2416FAEB}" presName="linearProcess" presStyleCnt="0"/>
      <dgm:spPr/>
    </dgm:pt>
    <dgm:pt modelId="{4B8745CC-52D1-43F6-AA9E-4A89A4B69798}" type="pres">
      <dgm:prSet presAssocID="{1ACDFE1B-8D9C-401E-879E-611E65CD3E0C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254F14-616A-4F1F-BCB5-DDD14E0420BB}" type="pres">
      <dgm:prSet presAssocID="{01785042-7F83-4BEF-BDBB-0C7064C36EDF}" presName="sibTrans" presStyleCnt="0"/>
      <dgm:spPr/>
    </dgm:pt>
    <dgm:pt modelId="{B8220319-8C82-4501-BB82-96B567026586}" type="pres">
      <dgm:prSet presAssocID="{7D55E738-F5EF-4786-B2EA-6D3C01D86377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9B7644-ACF6-4875-9FBF-1D7AC4DB4CA2}" type="pres">
      <dgm:prSet presAssocID="{2783A531-FF48-452C-B01C-20FEE81DF04D}" presName="sibTrans" presStyleCnt="0"/>
      <dgm:spPr/>
    </dgm:pt>
    <dgm:pt modelId="{E9BA7F61-2301-4B0B-A308-C31CE48C1CD2}" type="pres">
      <dgm:prSet presAssocID="{900EB104-11FC-427A-B5EF-4E56F5C20561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45D5A29-2DBD-46BA-9001-83EFEC1FDD6D}" srcId="{D5C59FDB-AD90-4B5C-83E3-4ADD2416FAEB}" destId="{900EB104-11FC-427A-B5EF-4E56F5C20561}" srcOrd="2" destOrd="0" parTransId="{1D19A40A-26FF-459D-92BF-036F5799CCE7}" sibTransId="{29821B94-FFE2-4EA8-982D-0B20534F5266}"/>
    <dgm:cxn modelId="{AA1B329C-D113-9D43-BC66-F6E805C32376}" type="presOf" srcId="{D5C59FDB-AD90-4B5C-83E3-4ADD2416FAEB}" destId="{3C73CF4F-B54F-49BE-BFD9-13FF149EDADD}" srcOrd="0" destOrd="0" presId="urn:microsoft.com/office/officeart/2005/8/layout/hProcess9"/>
    <dgm:cxn modelId="{1F42F9E8-B2F7-074E-A308-37986EA4E810}" type="presOf" srcId="{7D55E738-F5EF-4786-B2EA-6D3C01D86377}" destId="{B8220319-8C82-4501-BB82-96B567026586}" srcOrd="0" destOrd="0" presId="urn:microsoft.com/office/officeart/2005/8/layout/hProcess9"/>
    <dgm:cxn modelId="{90700EB4-C7DC-4958-88B9-0F1732FE5B6D}" srcId="{D5C59FDB-AD90-4B5C-83E3-4ADD2416FAEB}" destId="{1ACDFE1B-8D9C-401E-879E-611E65CD3E0C}" srcOrd="0" destOrd="0" parTransId="{87C62F38-96C1-4E3E-AF5C-8901A715F6E7}" sibTransId="{01785042-7F83-4BEF-BDBB-0C7064C36EDF}"/>
    <dgm:cxn modelId="{ED05A8E7-9E5D-BA42-B240-9413CD4C63B2}" type="presOf" srcId="{1ACDFE1B-8D9C-401E-879E-611E65CD3E0C}" destId="{4B8745CC-52D1-43F6-AA9E-4A89A4B69798}" srcOrd="0" destOrd="0" presId="urn:microsoft.com/office/officeart/2005/8/layout/hProcess9"/>
    <dgm:cxn modelId="{C4976707-BF81-450E-A754-0A56C6FA4969}" srcId="{D5C59FDB-AD90-4B5C-83E3-4ADD2416FAEB}" destId="{7D55E738-F5EF-4786-B2EA-6D3C01D86377}" srcOrd="1" destOrd="0" parTransId="{3A5789EE-80B1-44E4-8675-094D6A1E8089}" sibTransId="{2783A531-FF48-452C-B01C-20FEE81DF04D}"/>
    <dgm:cxn modelId="{95B1C50E-C5FE-4148-A51B-D7EAD90261A2}" type="presOf" srcId="{900EB104-11FC-427A-B5EF-4E56F5C20561}" destId="{E9BA7F61-2301-4B0B-A308-C31CE48C1CD2}" srcOrd="0" destOrd="0" presId="urn:microsoft.com/office/officeart/2005/8/layout/hProcess9"/>
    <dgm:cxn modelId="{51882750-E122-3042-882D-996DFF85A7A0}" type="presParOf" srcId="{3C73CF4F-B54F-49BE-BFD9-13FF149EDADD}" destId="{81F8F824-AE2C-4569-9C9D-D33EF90DD232}" srcOrd="0" destOrd="0" presId="urn:microsoft.com/office/officeart/2005/8/layout/hProcess9"/>
    <dgm:cxn modelId="{3A974CE3-8B89-BC48-9C61-1E0C8E199396}" type="presParOf" srcId="{3C73CF4F-B54F-49BE-BFD9-13FF149EDADD}" destId="{896DC3C6-867E-4020-A866-67D79659BEF0}" srcOrd="1" destOrd="0" presId="urn:microsoft.com/office/officeart/2005/8/layout/hProcess9"/>
    <dgm:cxn modelId="{89268404-1E0C-C24E-AAE7-86F3D5D5EE89}" type="presParOf" srcId="{896DC3C6-867E-4020-A866-67D79659BEF0}" destId="{4B8745CC-52D1-43F6-AA9E-4A89A4B69798}" srcOrd="0" destOrd="0" presId="urn:microsoft.com/office/officeart/2005/8/layout/hProcess9"/>
    <dgm:cxn modelId="{22440405-F0D0-5249-AA0B-AD833AEE206D}" type="presParOf" srcId="{896DC3C6-867E-4020-A866-67D79659BEF0}" destId="{86254F14-616A-4F1F-BCB5-DDD14E0420BB}" srcOrd="1" destOrd="0" presId="urn:microsoft.com/office/officeart/2005/8/layout/hProcess9"/>
    <dgm:cxn modelId="{79EAC5C8-14C0-3441-83A8-C7E6DE1B39F7}" type="presParOf" srcId="{896DC3C6-867E-4020-A866-67D79659BEF0}" destId="{B8220319-8C82-4501-BB82-96B567026586}" srcOrd="2" destOrd="0" presId="urn:microsoft.com/office/officeart/2005/8/layout/hProcess9"/>
    <dgm:cxn modelId="{2E103289-6CBB-4542-A0E2-6F865D4E6075}" type="presParOf" srcId="{896DC3C6-867E-4020-A866-67D79659BEF0}" destId="{F79B7644-ACF6-4875-9FBF-1D7AC4DB4CA2}" srcOrd="3" destOrd="0" presId="urn:microsoft.com/office/officeart/2005/8/layout/hProcess9"/>
    <dgm:cxn modelId="{6B53A493-96D2-1D43-8267-184627896DA6}" type="presParOf" srcId="{896DC3C6-867E-4020-A866-67D79659BEF0}" destId="{E9BA7F61-2301-4B0B-A308-C31CE48C1CD2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9F91C0-A9CE-3E4D-B488-13F68DA1C5ED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784191C-A046-B94A-B50D-AA7207B3B23E}">
      <dgm:prSet phldrT="[文本]"/>
      <dgm:spPr/>
      <dgm:t>
        <a:bodyPr/>
        <a:lstStyle/>
        <a:p>
          <a:r>
            <a:rPr lang="zh-CN" altLang="en-US" dirty="0" smtClean="0"/>
            <a:t>网络层，通过合理时间片和路径分配，保证应用性能</a:t>
          </a:r>
          <a:endParaRPr lang="zh-CN" altLang="en-US" dirty="0"/>
        </a:p>
      </dgm:t>
    </dgm:pt>
    <dgm:pt modelId="{C6904690-8365-A445-999B-FFF96470948B}" type="parTrans" cxnId="{2312628E-A825-1544-964A-4EB1775FF9C8}">
      <dgm:prSet/>
      <dgm:spPr/>
      <dgm:t>
        <a:bodyPr/>
        <a:lstStyle/>
        <a:p>
          <a:endParaRPr lang="zh-CN" altLang="en-US"/>
        </a:p>
      </dgm:t>
    </dgm:pt>
    <dgm:pt modelId="{7C74BFFE-2D52-1249-BFFE-A7FB5B0B8CF0}" type="sibTrans" cxnId="{2312628E-A825-1544-964A-4EB1775FF9C8}">
      <dgm:prSet/>
      <dgm:spPr/>
      <dgm:t>
        <a:bodyPr/>
        <a:lstStyle/>
        <a:p>
          <a:endParaRPr lang="zh-CN" altLang="en-US"/>
        </a:p>
      </dgm:t>
    </dgm:pt>
    <dgm:pt modelId="{2D1EFEB7-424D-1E41-B215-4EE630004238}">
      <dgm:prSet phldrT="[文本]"/>
      <dgm:spPr/>
      <dgm:t>
        <a:bodyPr/>
        <a:lstStyle/>
        <a:p>
          <a:r>
            <a:rPr lang="zh-CN" altLang="en-US" dirty="0" smtClean="0"/>
            <a:t>传输层，端系统，根据需求分配带宽，保证应用性能</a:t>
          </a:r>
          <a:endParaRPr lang="zh-CN" altLang="en-US" dirty="0"/>
        </a:p>
      </dgm:t>
    </dgm:pt>
    <dgm:pt modelId="{BFBE0CCA-C692-4844-9406-FA22F9FE8715}" type="parTrans" cxnId="{27BF7552-FBC6-4B47-882D-AAE3B535C5BF}">
      <dgm:prSet/>
      <dgm:spPr/>
      <dgm:t>
        <a:bodyPr/>
        <a:lstStyle/>
        <a:p>
          <a:endParaRPr lang="zh-CN" altLang="en-US"/>
        </a:p>
      </dgm:t>
    </dgm:pt>
    <dgm:pt modelId="{985E601C-90E3-0640-AB7A-28BBEECE2E73}" type="sibTrans" cxnId="{27BF7552-FBC6-4B47-882D-AAE3B535C5BF}">
      <dgm:prSet/>
      <dgm:spPr/>
      <dgm:t>
        <a:bodyPr/>
        <a:lstStyle/>
        <a:p>
          <a:endParaRPr lang="zh-CN" altLang="en-US"/>
        </a:p>
      </dgm:t>
    </dgm:pt>
    <dgm:pt modelId="{7345C339-FB89-7342-8782-E8C713D612B8}">
      <dgm:prSet phldrT="[文本]"/>
      <dgm:spPr/>
      <dgm:t>
        <a:bodyPr/>
        <a:lstStyle/>
        <a:p>
          <a:r>
            <a:rPr lang="zh-CN" altLang="en-US" dirty="0" smtClean="0"/>
            <a:t>应用层，如何放置应用保证租户应用性能</a:t>
          </a:r>
          <a:endParaRPr lang="zh-CN" altLang="en-US" dirty="0"/>
        </a:p>
      </dgm:t>
    </dgm:pt>
    <dgm:pt modelId="{C033963F-8FC7-9D40-A2C4-C74C9B97C63C}" type="parTrans" cxnId="{CCF0A2DA-9443-5846-B455-8E13292FBC0B}">
      <dgm:prSet/>
      <dgm:spPr/>
      <dgm:t>
        <a:bodyPr/>
        <a:lstStyle/>
        <a:p>
          <a:endParaRPr lang="zh-CN" altLang="en-US"/>
        </a:p>
      </dgm:t>
    </dgm:pt>
    <dgm:pt modelId="{966EE5D0-EE11-2549-A5E6-0C5C1692991C}" type="sibTrans" cxnId="{CCF0A2DA-9443-5846-B455-8E13292FBC0B}">
      <dgm:prSet/>
      <dgm:spPr/>
      <dgm:t>
        <a:bodyPr/>
        <a:lstStyle/>
        <a:p>
          <a:endParaRPr lang="zh-CN" altLang="en-US"/>
        </a:p>
      </dgm:t>
    </dgm:pt>
    <dgm:pt modelId="{43FD2446-7E6B-A642-B6F7-E781DD561AFA}" type="pres">
      <dgm:prSet presAssocID="{229F91C0-A9CE-3E4D-B488-13F68DA1C5ED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AC39E5F3-7D40-9C4B-8BA4-FCB7BD2EBFAA}" type="pres">
      <dgm:prSet presAssocID="{D784191C-A046-B94A-B50D-AA7207B3B23E}" presName="composite" presStyleCnt="0"/>
      <dgm:spPr/>
      <dgm:t>
        <a:bodyPr/>
        <a:lstStyle/>
        <a:p>
          <a:endParaRPr lang="zh-CN" altLang="en-US"/>
        </a:p>
      </dgm:t>
    </dgm:pt>
    <dgm:pt modelId="{7F68C171-A816-4146-AAB5-9E21906C38DC}" type="pres">
      <dgm:prSet presAssocID="{D784191C-A046-B94A-B50D-AA7207B3B23E}" presName="LShape" presStyleLbl="alignNode1" presStyleIdx="0" presStyleCnt="5"/>
      <dgm:spPr/>
      <dgm:t>
        <a:bodyPr/>
        <a:lstStyle/>
        <a:p>
          <a:endParaRPr lang="zh-CN" altLang="en-US"/>
        </a:p>
      </dgm:t>
    </dgm:pt>
    <dgm:pt modelId="{86DDD674-BE6D-FD4E-B285-18779A46E761}" type="pres">
      <dgm:prSet presAssocID="{D784191C-A046-B94A-B50D-AA7207B3B23E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22C316-881A-D64A-B0F4-C401ED64CAD8}" type="pres">
      <dgm:prSet presAssocID="{D784191C-A046-B94A-B50D-AA7207B3B23E}" presName="Triangle" presStyleLbl="alignNode1" presStyleIdx="1" presStyleCnt="5"/>
      <dgm:spPr/>
      <dgm:t>
        <a:bodyPr/>
        <a:lstStyle/>
        <a:p>
          <a:endParaRPr lang="zh-CN" altLang="en-US"/>
        </a:p>
      </dgm:t>
    </dgm:pt>
    <dgm:pt modelId="{2FB9F286-A779-E84F-B7BE-711F24D0211A}" type="pres">
      <dgm:prSet presAssocID="{7C74BFFE-2D52-1249-BFFE-A7FB5B0B8CF0}" presName="sibTrans" presStyleCnt="0"/>
      <dgm:spPr/>
      <dgm:t>
        <a:bodyPr/>
        <a:lstStyle/>
        <a:p>
          <a:endParaRPr lang="zh-CN" altLang="en-US"/>
        </a:p>
      </dgm:t>
    </dgm:pt>
    <dgm:pt modelId="{70A058A7-EC1B-AD43-8799-D9AEE135F013}" type="pres">
      <dgm:prSet presAssocID="{7C74BFFE-2D52-1249-BFFE-A7FB5B0B8CF0}" presName="space" presStyleCnt="0"/>
      <dgm:spPr/>
      <dgm:t>
        <a:bodyPr/>
        <a:lstStyle/>
        <a:p>
          <a:endParaRPr lang="zh-CN" altLang="en-US"/>
        </a:p>
      </dgm:t>
    </dgm:pt>
    <dgm:pt modelId="{3EA20754-2351-AD42-B130-5C80AAE589C8}" type="pres">
      <dgm:prSet presAssocID="{2D1EFEB7-424D-1E41-B215-4EE630004238}" presName="composite" presStyleCnt="0"/>
      <dgm:spPr/>
      <dgm:t>
        <a:bodyPr/>
        <a:lstStyle/>
        <a:p>
          <a:endParaRPr lang="zh-CN" altLang="en-US"/>
        </a:p>
      </dgm:t>
    </dgm:pt>
    <dgm:pt modelId="{269C15ED-4EFD-C246-8A4A-CB53473F1E09}" type="pres">
      <dgm:prSet presAssocID="{2D1EFEB7-424D-1E41-B215-4EE630004238}" presName="LShape" presStyleLbl="alignNode1" presStyleIdx="2" presStyleCnt="5"/>
      <dgm:spPr/>
      <dgm:t>
        <a:bodyPr/>
        <a:lstStyle/>
        <a:p>
          <a:endParaRPr lang="zh-CN" altLang="en-US"/>
        </a:p>
      </dgm:t>
    </dgm:pt>
    <dgm:pt modelId="{7914EDBE-7CD7-1447-AB54-81F461016BFF}" type="pres">
      <dgm:prSet presAssocID="{2D1EFEB7-424D-1E41-B215-4EE630004238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F20E22-46B8-C748-B195-CF060FBCF829}" type="pres">
      <dgm:prSet presAssocID="{2D1EFEB7-424D-1E41-B215-4EE630004238}" presName="Triangle" presStyleLbl="alignNode1" presStyleIdx="3" presStyleCnt="5"/>
      <dgm:spPr/>
      <dgm:t>
        <a:bodyPr/>
        <a:lstStyle/>
        <a:p>
          <a:endParaRPr lang="zh-CN" altLang="en-US"/>
        </a:p>
      </dgm:t>
    </dgm:pt>
    <dgm:pt modelId="{C8615D2E-88F9-2849-81BE-9044A93314F7}" type="pres">
      <dgm:prSet presAssocID="{985E601C-90E3-0640-AB7A-28BBEECE2E73}" presName="sibTrans" presStyleCnt="0"/>
      <dgm:spPr/>
      <dgm:t>
        <a:bodyPr/>
        <a:lstStyle/>
        <a:p>
          <a:endParaRPr lang="zh-CN" altLang="en-US"/>
        </a:p>
      </dgm:t>
    </dgm:pt>
    <dgm:pt modelId="{ABFCCA36-6276-7E43-B9D8-CBA7FD4C88B3}" type="pres">
      <dgm:prSet presAssocID="{985E601C-90E3-0640-AB7A-28BBEECE2E73}" presName="space" presStyleCnt="0"/>
      <dgm:spPr/>
      <dgm:t>
        <a:bodyPr/>
        <a:lstStyle/>
        <a:p>
          <a:endParaRPr lang="zh-CN" altLang="en-US"/>
        </a:p>
      </dgm:t>
    </dgm:pt>
    <dgm:pt modelId="{818E3F61-8FF5-0E40-A70A-8B0CA5D486B1}" type="pres">
      <dgm:prSet presAssocID="{7345C339-FB89-7342-8782-E8C713D612B8}" presName="composite" presStyleCnt="0"/>
      <dgm:spPr/>
      <dgm:t>
        <a:bodyPr/>
        <a:lstStyle/>
        <a:p>
          <a:endParaRPr lang="zh-CN" altLang="en-US"/>
        </a:p>
      </dgm:t>
    </dgm:pt>
    <dgm:pt modelId="{20F310CF-7B79-0F4E-B843-DF24624123C8}" type="pres">
      <dgm:prSet presAssocID="{7345C339-FB89-7342-8782-E8C713D612B8}" presName="LShape" presStyleLbl="alignNode1" presStyleIdx="4" presStyleCnt="5"/>
      <dgm:spPr/>
      <dgm:t>
        <a:bodyPr/>
        <a:lstStyle/>
        <a:p>
          <a:endParaRPr lang="zh-CN" altLang="en-US"/>
        </a:p>
      </dgm:t>
    </dgm:pt>
    <dgm:pt modelId="{F836B832-266F-3B42-8CD2-4B90BD71D0E2}" type="pres">
      <dgm:prSet presAssocID="{7345C339-FB89-7342-8782-E8C713D612B8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6AAD910-061C-564D-992F-FB4C3FB94736}" type="presOf" srcId="{D784191C-A046-B94A-B50D-AA7207B3B23E}" destId="{86DDD674-BE6D-FD4E-B285-18779A46E761}" srcOrd="0" destOrd="0" presId="urn:microsoft.com/office/officeart/2009/3/layout/StepUpProcess"/>
    <dgm:cxn modelId="{DBEDD6B3-4BF7-044F-8D76-5EC842024395}" type="presOf" srcId="{229F91C0-A9CE-3E4D-B488-13F68DA1C5ED}" destId="{43FD2446-7E6B-A642-B6F7-E781DD561AFA}" srcOrd="0" destOrd="0" presId="urn:microsoft.com/office/officeart/2009/3/layout/StepUpProcess"/>
    <dgm:cxn modelId="{CCF0A2DA-9443-5846-B455-8E13292FBC0B}" srcId="{229F91C0-A9CE-3E4D-B488-13F68DA1C5ED}" destId="{7345C339-FB89-7342-8782-E8C713D612B8}" srcOrd="2" destOrd="0" parTransId="{C033963F-8FC7-9D40-A2C4-C74C9B97C63C}" sibTransId="{966EE5D0-EE11-2549-A5E6-0C5C1692991C}"/>
    <dgm:cxn modelId="{2312628E-A825-1544-964A-4EB1775FF9C8}" srcId="{229F91C0-A9CE-3E4D-B488-13F68DA1C5ED}" destId="{D784191C-A046-B94A-B50D-AA7207B3B23E}" srcOrd="0" destOrd="0" parTransId="{C6904690-8365-A445-999B-FFF96470948B}" sibTransId="{7C74BFFE-2D52-1249-BFFE-A7FB5B0B8CF0}"/>
    <dgm:cxn modelId="{3613E7FF-D7E5-5040-AE74-29304F580843}" type="presOf" srcId="{7345C339-FB89-7342-8782-E8C713D612B8}" destId="{F836B832-266F-3B42-8CD2-4B90BD71D0E2}" srcOrd="0" destOrd="0" presId="urn:microsoft.com/office/officeart/2009/3/layout/StepUpProcess"/>
    <dgm:cxn modelId="{CC3CF218-2731-7544-8D8E-9CFA96663214}" type="presOf" srcId="{2D1EFEB7-424D-1E41-B215-4EE630004238}" destId="{7914EDBE-7CD7-1447-AB54-81F461016BFF}" srcOrd="0" destOrd="0" presId="urn:microsoft.com/office/officeart/2009/3/layout/StepUpProcess"/>
    <dgm:cxn modelId="{27BF7552-FBC6-4B47-882D-AAE3B535C5BF}" srcId="{229F91C0-A9CE-3E4D-B488-13F68DA1C5ED}" destId="{2D1EFEB7-424D-1E41-B215-4EE630004238}" srcOrd="1" destOrd="0" parTransId="{BFBE0CCA-C692-4844-9406-FA22F9FE8715}" sibTransId="{985E601C-90E3-0640-AB7A-28BBEECE2E73}"/>
    <dgm:cxn modelId="{4AE7765F-EC99-824B-A0E9-E63496AC7952}" type="presParOf" srcId="{43FD2446-7E6B-A642-B6F7-E781DD561AFA}" destId="{AC39E5F3-7D40-9C4B-8BA4-FCB7BD2EBFAA}" srcOrd="0" destOrd="0" presId="urn:microsoft.com/office/officeart/2009/3/layout/StepUpProcess"/>
    <dgm:cxn modelId="{8565289F-E1F2-014D-BCEB-C36814062857}" type="presParOf" srcId="{AC39E5F3-7D40-9C4B-8BA4-FCB7BD2EBFAA}" destId="{7F68C171-A816-4146-AAB5-9E21906C38DC}" srcOrd="0" destOrd="0" presId="urn:microsoft.com/office/officeart/2009/3/layout/StepUpProcess"/>
    <dgm:cxn modelId="{640C62C2-2FE6-7649-A109-3E0BB584A106}" type="presParOf" srcId="{AC39E5F3-7D40-9C4B-8BA4-FCB7BD2EBFAA}" destId="{86DDD674-BE6D-FD4E-B285-18779A46E761}" srcOrd="1" destOrd="0" presId="urn:microsoft.com/office/officeart/2009/3/layout/StepUpProcess"/>
    <dgm:cxn modelId="{B9162BEE-1309-AA49-9DCB-1B23D7C5D9D6}" type="presParOf" srcId="{AC39E5F3-7D40-9C4B-8BA4-FCB7BD2EBFAA}" destId="{8822C316-881A-D64A-B0F4-C401ED64CAD8}" srcOrd="2" destOrd="0" presId="urn:microsoft.com/office/officeart/2009/3/layout/StepUpProcess"/>
    <dgm:cxn modelId="{8D55BE0C-7958-0543-A387-0F323CE446C4}" type="presParOf" srcId="{43FD2446-7E6B-A642-B6F7-E781DD561AFA}" destId="{2FB9F286-A779-E84F-B7BE-711F24D0211A}" srcOrd="1" destOrd="0" presId="urn:microsoft.com/office/officeart/2009/3/layout/StepUpProcess"/>
    <dgm:cxn modelId="{C957FF32-3693-BF40-B1BB-65EABD0052D0}" type="presParOf" srcId="{2FB9F286-A779-E84F-B7BE-711F24D0211A}" destId="{70A058A7-EC1B-AD43-8799-D9AEE135F013}" srcOrd="0" destOrd="0" presId="urn:microsoft.com/office/officeart/2009/3/layout/StepUpProcess"/>
    <dgm:cxn modelId="{F1689855-9518-4140-A906-5C6FFD26A455}" type="presParOf" srcId="{43FD2446-7E6B-A642-B6F7-E781DD561AFA}" destId="{3EA20754-2351-AD42-B130-5C80AAE589C8}" srcOrd="2" destOrd="0" presId="urn:microsoft.com/office/officeart/2009/3/layout/StepUpProcess"/>
    <dgm:cxn modelId="{DEA94E7E-982E-E14C-BBE9-97CB283C1870}" type="presParOf" srcId="{3EA20754-2351-AD42-B130-5C80AAE589C8}" destId="{269C15ED-4EFD-C246-8A4A-CB53473F1E09}" srcOrd="0" destOrd="0" presId="urn:microsoft.com/office/officeart/2009/3/layout/StepUpProcess"/>
    <dgm:cxn modelId="{A8BF99F4-5FA5-594E-8104-59B9F0462B2F}" type="presParOf" srcId="{3EA20754-2351-AD42-B130-5C80AAE589C8}" destId="{7914EDBE-7CD7-1447-AB54-81F461016BFF}" srcOrd="1" destOrd="0" presId="urn:microsoft.com/office/officeart/2009/3/layout/StepUpProcess"/>
    <dgm:cxn modelId="{D2FB1D7C-DDDA-6449-8302-7A4881A40D48}" type="presParOf" srcId="{3EA20754-2351-AD42-B130-5C80AAE589C8}" destId="{64F20E22-46B8-C748-B195-CF060FBCF829}" srcOrd="2" destOrd="0" presId="urn:microsoft.com/office/officeart/2009/3/layout/StepUpProcess"/>
    <dgm:cxn modelId="{5289B5AC-E647-8845-9B5F-2ACBCF25793B}" type="presParOf" srcId="{43FD2446-7E6B-A642-B6F7-E781DD561AFA}" destId="{C8615D2E-88F9-2849-81BE-9044A93314F7}" srcOrd="3" destOrd="0" presId="urn:microsoft.com/office/officeart/2009/3/layout/StepUpProcess"/>
    <dgm:cxn modelId="{459F5E5A-1FB7-2A44-9DBE-612AB7487ECE}" type="presParOf" srcId="{C8615D2E-88F9-2849-81BE-9044A93314F7}" destId="{ABFCCA36-6276-7E43-B9D8-CBA7FD4C88B3}" srcOrd="0" destOrd="0" presId="urn:microsoft.com/office/officeart/2009/3/layout/StepUpProcess"/>
    <dgm:cxn modelId="{729BFB34-5190-864C-AD09-94D82487401F}" type="presParOf" srcId="{43FD2446-7E6B-A642-B6F7-E781DD561AFA}" destId="{818E3F61-8FF5-0E40-A70A-8B0CA5D486B1}" srcOrd="4" destOrd="0" presId="urn:microsoft.com/office/officeart/2009/3/layout/StepUpProcess"/>
    <dgm:cxn modelId="{3780B756-E5B4-E748-A818-B23FA95189E9}" type="presParOf" srcId="{818E3F61-8FF5-0E40-A70A-8B0CA5D486B1}" destId="{20F310CF-7B79-0F4E-B843-DF24624123C8}" srcOrd="0" destOrd="0" presId="urn:microsoft.com/office/officeart/2009/3/layout/StepUpProcess"/>
    <dgm:cxn modelId="{F05E6662-3C66-E147-ACDC-434DD800056E}" type="presParOf" srcId="{818E3F61-8FF5-0E40-A70A-8B0CA5D486B1}" destId="{F836B832-266F-3B42-8CD2-4B90BD71D0E2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F8F824-AE2C-4569-9C9D-D33EF90DD232}">
      <dsp:nvSpPr>
        <dsp:cNvPr id="0" name=""/>
        <dsp:cNvSpPr/>
      </dsp:nvSpPr>
      <dsp:spPr>
        <a:xfrm>
          <a:off x="0" y="0"/>
          <a:ext cx="518160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8745CC-52D1-43F6-AA9E-4A89A4B69798}">
      <dsp:nvSpPr>
        <dsp:cNvPr id="0" name=""/>
        <dsp:cNvSpPr/>
      </dsp:nvSpPr>
      <dsp:spPr>
        <a:xfrm>
          <a:off x="206573" y="1219199"/>
          <a:ext cx="182880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2900" kern="1200" dirty="0" smtClean="0">
              <a:solidFill>
                <a:srgbClr val="FF0000"/>
              </a:solidFill>
            </a:rPr>
            <a:t>intra-DC</a:t>
          </a:r>
          <a:r>
            <a:rPr kumimoji="1" lang="zh-CN" altLang="en-US" sz="2900" kern="1200" dirty="0" smtClean="0">
              <a:solidFill>
                <a:srgbClr val="FF0000"/>
              </a:solidFill>
            </a:rPr>
            <a:t>传输优化方案</a:t>
          </a:r>
          <a:endParaRPr lang="zh-CN" altLang="en-US" sz="2900" kern="1200" dirty="0">
            <a:solidFill>
              <a:srgbClr val="FF0000"/>
            </a:solidFill>
          </a:endParaRPr>
        </a:p>
      </dsp:txBody>
      <dsp:txXfrm>
        <a:off x="285928" y="1298554"/>
        <a:ext cx="1670090" cy="1466890"/>
      </dsp:txXfrm>
    </dsp:sp>
    <dsp:sp modelId="{B8220319-8C82-4501-BB82-96B567026586}">
      <dsp:nvSpPr>
        <dsp:cNvPr id="0" name=""/>
        <dsp:cNvSpPr/>
      </dsp:nvSpPr>
      <dsp:spPr>
        <a:xfrm>
          <a:off x="2133600" y="1219199"/>
          <a:ext cx="182880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2900" kern="1200" dirty="0" smtClean="0"/>
            <a:t>inter-DC</a:t>
          </a:r>
          <a:r>
            <a:rPr lang="zh-CN" altLang="en-US" sz="2900" kern="1200" dirty="0" smtClean="0"/>
            <a:t>传输方案</a:t>
          </a:r>
          <a:endParaRPr lang="zh-CN" altLang="en-US" sz="2900" kern="1200" dirty="0">
            <a:solidFill>
              <a:schemeClr val="tx1"/>
            </a:solidFill>
          </a:endParaRPr>
        </a:p>
      </dsp:txBody>
      <dsp:txXfrm>
        <a:off x="2212955" y="1298554"/>
        <a:ext cx="1670090" cy="1466890"/>
      </dsp:txXfrm>
    </dsp:sp>
    <dsp:sp modelId="{E9BA7F61-2301-4B0B-A308-C31CE48C1CD2}">
      <dsp:nvSpPr>
        <dsp:cNvPr id="0" name=""/>
        <dsp:cNvSpPr/>
      </dsp:nvSpPr>
      <dsp:spPr>
        <a:xfrm>
          <a:off x="4060626" y="1219199"/>
          <a:ext cx="182880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>
              <a:solidFill>
                <a:schemeClr val="bg1"/>
              </a:solidFill>
            </a:rPr>
            <a:t>应用部署方案</a:t>
          </a:r>
          <a:endParaRPr lang="zh-CN" altLang="en-US" sz="2900" kern="1200" dirty="0">
            <a:solidFill>
              <a:schemeClr val="bg1"/>
            </a:solidFill>
          </a:endParaRPr>
        </a:p>
      </dsp:txBody>
      <dsp:txXfrm>
        <a:off x="4139981" y="1298554"/>
        <a:ext cx="1670090" cy="14668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F8F824-AE2C-4569-9C9D-D33EF90DD232}">
      <dsp:nvSpPr>
        <dsp:cNvPr id="0" name=""/>
        <dsp:cNvSpPr/>
      </dsp:nvSpPr>
      <dsp:spPr>
        <a:xfrm>
          <a:off x="0" y="0"/>
          <a:ext cx="518160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8745CC-52D1-43F6-AA9E-4A89A4B69798}">
      <dsp:nvSpPr>
        <dsp:cNvPr id="0" name=""/>
        <dsp:cNvSpPr/>
      </dsp:nvSpPr>
      <dsp:spPr>
        <a:xfrm>
          <a:off x="206573" y="1219199"/>
          <a:ext cx="182880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2900" kern="1200" dirty="0" smtClean="0">
              <a:solidFill>
                <a:schemeClr val="bg1"/>
              </a:solidFill>
            </a:rPr>
            <a:t>intra-DC</a:t>
          </a:r>
          <a:r>
            <a:rPr kumimoji="1" lang="zh-CN" altLang="en-US" sz="2900" kern="1200" dirty="0" smtClean="0">
              <a:solidFill>
                <a:schemeClr val="bg1"/>
              </a:solidFill>
            </a:rPr>
            <a:t>传输优化方案</a:t>
          </a:r>
          <a:endParaRPr lang="zh-CN" altLang="en-US" sz="2900" kern="1200" dirty="0">
            <a:solidFill>
              <a:schemeClr val="bg1"/>
            </a:solidFill>
          </a:endParaRPr>
        </a:p>
      </dsp:txBody>
      <dsp:txXfrm>
        <a:off x="285928" y="1298554"/>
        <a:ext cx="1670090" cy="1466890"/>
      </dsp:txXfrm>
    </dsp:sp>
    <dsp:sp modelId="{B8220319-8C82-4501-BB82-96B567026586}">
      <dsp:nvSpPr>
        <dsp:cNvPr id="0" name=""/>
        <dsp:cNvSpPr/>
      </dsp:nvSpPr>
      <dsp:spPr>
        <a:xfrm>
          <a:off x="2133600" y="1219199"/>
          <a:ext cx="182880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2900" kern="1200" dirty="0" smtClean="0">
              <a:solidFill>
                <a:srgbClr val="FF0000"/>
              </a:solidFill>
            </a:rPr>
            <a:t>inter-DC</a:t>
          </a:r>
          <a:r>
            <a:rPr lang="zh-CN" altLang="en-US" sz="2900" kern="1200" dirty="0" smtClean="0">
              <a:solidFill>
                <a:srgbClr val="FF0000"/>
              </a:solidFill>
            </a:rPr>
            <a:t>传输方案</a:t>
          </a:r>
          <a:endParaRPr lang="zh-CN" altLang="en-US" sz="2900" kern="1200" dirty="0">
            <a:solidFill>
              <a:srgbClr val="FF0000"/>
            </a:solidFill>
          </a:endParaRPr>
        </a:p>
      </dsp:txBody>
      <dsp:txXfrm>
        <a:off x="2212955" y="1298554"/>
        <a:ext cx="1670090" cy="1466890"/>
      </dsp:txXfrm>
    </dsp:sp>
    <dsp:sp modelId="{E9BA7F61-2301-4B0B-A308-C31CE48C1CD2}">
      <dsp:nvSpPr>
        <dsp:cNvPr id="0" name=""/>
        <dsp:cNvSpPr/>
      </dsp:nvSpPr>
      <dsp:spPr>
        <a:xfrm>
          <a:off x="4060626" y="1219199"/>
          <a:ext cx="182880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>
              <a:solidFill>
                <a:schemeClr val="bg1"/>
              </a:solidFill>
            </a:rPr>
            <a:t>应用部署方案</a:t>
          </a:r>
          <a:endParaRPr lang="zh-CN" altLang="en-US" sz="2900" kern="1200" dirty="0">
            <a:solidFill>
              <a:schemeClr val="bg1"/>
            </a:solidFill>
          </a:endParaRPr>
        </a:p>
      </dsp:txBody>
      <dsp:txXfrm>
        <a:off x="4139981" y="1298554"/>
        <a:ext cx="1670090" cy="14668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F8F824-AE2C-4569-9C9D-D33EF90DD232}">
      <dsp:nvSpPr>
        <dsp:cNvPr id="0" name=""/>
        <dsp:cNvSpPr/>
      </dsp:nvSpPr>
      <dsp:spPr>
        <a:xfrm>
          <a:off x="0" y="0"/>
          <a:ext cx="518160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8745CC-52D1-43F6-AA9E-4A89A4B69798}">
      <dsp:nvSpPr>
        <dsp:cNvPr id="0" name=""/>
        <dsp:cNvSpPr/>
      </dsp:nvSpPr>
      <dsp:spPr>
        <a:xfrm>
          <a:off x="206573" y="1219199"/>
          <a:ext cx="182880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2900" kern="1200" dirty="0" smtClean="0">
              <a:solidFill>
                <a:schemeClr val="bg1"/>
              </a:solidFill>
            </a:rPr>
            <a:t>intra-DC</a:t>
          </a:r>
          <a:r>
            <a:rPr kumimoji="1" lang="zh-CN" altLang="en-US" sz="2900" kern="1200" dirty="0" smtClean="0">
              <a:solidFill>
                <a:schemeClr val="bg1"/>
              </a:solidFill>
            </a:rPr>
            <a:t>传输优化方案</a:t>
          </a:r>
          <a:endParaRPr lang="zh-CN" altLang="en-US" sz="2900" kern="1200" dirty="0">
            <a:solidFill>
              <a:schemeClr val="bg1"/>
            </a:solidFill>
          </a:endParaRPr>
        </a:p>
      </dsp:txBody>
      <dsp:txXfrm>
        <a:off x="285928" y="1298554"/>
        <a:ext cx="1670090" cy="1466890"/>
      </dsp:txXfrm>
    </dsp:sp>
    <dsp:sp modelId="{B8220319-8C82-4501-BB82-96B567026586}">
      <dsp:nvSpPr>
        <dsp:cNvPr id="0" name=""/>
        <dsp:cNvSpPr/>
      </dsp:nvSpPr>
      <dsp:spPr>
        <a:xfrm>
          <a:off x="2133600" y="1219199"/>
          <a:ext cx="182880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2900" kern="1200" dirty="0" smtClean="0"/>
            <a:t>inter-DC</a:t>
          </a:r>
          <a:r>
            <a:rPr lang="zh-CN" altLang="en-US" sz="2900" kern="1200" dirty="0" smtClean="0"/>
            <a:t>传输方案</a:t>
          </a:r>
          <a:endParaRPr lang="zh-CN" altLang="en-US" sz="2900" kern="1200" dirty="0">
            <a:solidFill>
              <a:schemeClr val="tx1"/>
            </a:solidFill>
          </a:endParaRPr>
        </a:p>
      </dsp:txBody>
      <dsp:txXfrm>
        <a:off x="2212955" y="1298554"/>
        <a:ext cx="1670090" cy="1466890"/>
      </dsp:txXfrm>
    </dsp:sp>
    <dsp:sp modelId="{E9BA7F61-2301-4B0B-A308-C31CE48C1CD2}">
      <dsp:nvSpPr>
        <dsp:cNvPr id="0" name=""/>
        <dsp:cNvSpPr/>
      </dsp:nvSpPr>
      <dsp:spPr>
        <a:xfrm>
          <a:off x="4060626" y="1219199"/>
          <a:ext cx="182880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>
              <a:solidFill>
                <a:srgbClr val="FF0000"/>
              </a:solidFill>
            </a:rPr>
            <a:t>应用部署方案</a:t>
          </a:r>
          <a:endParaRPr lang="zh-CN" altLang="en-US" sz="2900" kern="1200" dirty="0">
            <a:solidFill>
              <a:srgbClr val="FF0000"/>
            </a:solidFill>
          </a:endParaRPr>
        </a:p>
      </dsp:txBody>
      <dsp:txXfrm>
        <a:off x="4139981" y="1298554"/>
        <a:ext cx="1670090" cy="14668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8C171-A816-4146-AAB5-9E21906C38DC}">
      <dsp:nvSpPr>
        <dsp:cNvPr id="0" name=""/>
        <dsp:cNvSpPr/>
      </dsp:nvSpPr>
      <dsp:spPr>
        <a:xfrm rot="5400000">
          <a:off x="507673" y="1770520"/>
          <a:ext cx="1519334" cy="2528139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DDD674-BE6D-FD4E-B285-18779A46E761}">
      <dsp:nvSpPr>
        <dsp:cNvPr id="0" name=""/>
        <dsp:cNvSpPr/>
      </dsp:nvSpPr>
      <dsp:spPr>
        <a:xfrm>
          <a:off x="254058" y="2525889"/>
          <a:ext cx="2282418" cy="2000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网络层，通过合理时间片和路径分配，保证应用性能</a:t>
          </a:r>
          <a:endParaRPr lang="zh-CN" altLang="en-US" sz="2700" kern="1200" dirty="0"/>
        </a:p>
      </dsp:txBody>
      <dsp:txXfrm>
        <a:off x="254058" y="2525889"/>
        <a:ext cx="2282418" cy="2000673"/>
      </dsp:txXfrm>
    </dsp:sp>
    <dsp:sp modelId="{8822C316-881A-D64A-B0F4-C401ED64CAD8}">
      <dsp:nvSpPr>
        <dsp:cNvPr id="0" name=""/>
        <dsp:cNvSpPr/>
      </dsp:nvSpPr>
      <dsp:spPr>
        <a:xfrm>
          <a:off x="2105832" y="1584396"/>
          <a:ext cx="430644" cy="430644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9C15ED-4EFD-C246-8A4A-CB53473F1E09}">
      <dsp:nvSpPr>
        <dsp:cNvPr id="0" name=""/>
        <dsp:cNvSpPr/>
      </dsp:nvSpPr>
      <dsp:spPr>
        <a:xfrm rot="5400000">
          <a:off x="3301799" y="1079111"/>
          <a:ext cx="1519334" cy="2528139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14EDBE-7CD7-1447-AB54-81F461016BFF}">
      <dsp:nvSpPr>
        <dsp:cNvPr id="0" name=""/>
        <dsp:cNvSpPr/>
      </dsp:nvSpPr>
      <dsp:spPr>
        <a:xfrm>
          <a:off x="3048184" y="1834480"/>
          <a:ext cx="2282418" cy="2000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传输层，端系统，根据需求分配带宽，保证应用性能</a:t>
          </a:r>
          <a:endParaRPr lang="zh-CN" altLang="en-US" sz="2700" kern="1200" dirty="0"/>
        </a:p>
      </dsp:txBody>
      <dsp:txXfrm>
        <a:off x="3048184" y="1834480"/>
        <a:ext cx="2282418" cy="2000673"/>
      </dsp:txXfrm>
    </dsp:sp>
    <dsp:sp modelId="{64F20E22-46B8-C748-B195-CF060FBCF829}">
      <dsp:nvSpPr>
        <dsp:cNvPr id="0" name=""/>
        <dsp:cNvSpPr/>
      </dsp:nvSpPr>
      <dsp:spPr>
        <a:xfrm>
          <a:off x="4899957" y="892986"/>
          <a:ext cx="430644" cy="430644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F310CF-7B79-0F4E-B843-DF24624123C8}">
      <dsp:nvSpPr>
        <dsp:cNvPr id="0" name=""/>
        <dsp:cNvSpPr/>
      </dsp:nvSpPr>
      <dsp:spPr>
        <a:xfrm rot="5400000">
          <a:off x="6095925" y="387702"/>
          <a:ext cx="1519334" cy="2528139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836B832-266F-3B42-8CD2-4B90BD71D0E2}">
      <dsp:nvSpPr>
        <dsp:cNvPr id="0" name=""/>
        <dsp:cNvSpPr/>
      </dsp:nvSpPr>
      <dsp:spPr>
        <a:xfrm>
          <a:off x="5842310" y="1143070"/>
          <a:ext cx="2282418" cy="2000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应用层，如何放置应用保证租户应用性能</a:t>
          </a:r>
          <a:endParaRPr lang="zh-CN" altLang="en-US" sz="2700" kern="1200" dirty="0"/>
        </a:p>
      </dsp:txBody>
      <dsp:txXfrm>
        <a:off x="5842310" y="1143070"/>
        <a:ext cx="2282418" cy="20006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DF63E-D81A-4242-AF8D-556CE50FFDBF}" type="datetimeFigureOut">
              <a:rPr kumimoji="1" lang="zh-CN" altLang="en-US" smtClean="0"/>
              <a:t>17/12/19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DE2F4-2274-754D-BB86-77E17FDA01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86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9301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下面介绍一下国内外的研究现状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563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7496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当前学术界对</a:t>
            </a:r>
            <a:r>
              <a:rPr kumimoji="1" lang="en-US" altLang="zh-CN" dirty="0" smtClean="0"/>
              <a:t>intra-DC</a:t>
            </a:r>
            <a:r>
              <a:rPr kumimoji="1" lang="zh-CN" altLang="en-US" dirty="0" smtClean="0"/>
              <a:t> 传输优化方案主要有下面几种类别：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）减小队列长度的</a:t>
            </a:r>
            <a:r>
              <a:rPr kumimoji="1" lang="en-US" altLang="zh-CN" dirty="0" smtClean="0"/>
              <a:t>DCTCP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HULL</a:t>
            </a:r>
            <a:r>
              <a:rPr kumimoji="1" lang="zh-CN" altLang="en-US" dirty="0" smtClean="0"/>
              <a:t>，根据有钱集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4462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加一列应用场景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学术界对数据中心内传输优化方案也可以按照部署位置进行分类，有分布式方法和集中式方法，分布式方法有</a:t>
            </a:r>
            <a:r>
              <a:rPr kumimoji="1" lang="en-US" altLang="zh-CN" dirty="0" smtClean="0"/>
              <a:t>DCTCP,D2TCP,L2DCT,pFabric</a:t>
            </a:r>
            <a:r>
              <a:rPr kumimoji="1" lang="zh-CN" altLang="en-US" dirty="0" smtClean="0"/>
              <a:t>等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集中式的方法有</a:t>
            </a:r>
            <a:r>
              <a:rPr kumimoji="1" lang="en-US" altLang="zh-CN" dirty="0" smtClean="0"/>
              <a:t>D3,FastPass</a:t>
            </a:r>
            <a:r>
              <a:rPr kumimoji="1" lang="zh-CN" altLang="en-US" dirty="0" smtClean="0"/>
              <a:t>等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这些方法的特点：分布式方法易于部署，简单，因为不知道全局的信息，所以精度略差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集中式方法控制准确，但是会增加延迟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但是当前无论是集中式还是分布式方法，他们都没有考虑拥塞程度和应用性能的关系，导致方案在重度拥塞的时候实效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684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8468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DBB41623-2C0E-444D-8529-755547C8D805}" type="slidenum">
              <a:rPr lang="en-US" altLang="zh-CN" sz="1200">
                <a:latin typeface="Arial" charset="0"/>
              </a:rPr>
              <a:pPr/>
              <a:t>19</a:t>
            </a:fld>
            <a:endParaRPr lang="en-US" altLang="zh-CN" sz="1200">
              <a:latin typeface="Arial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latin typeface="Arial" charset="0"/>
                <a:ea typeface="宋体" charset="0"/>
              </a:rPr>
              <a:t>那么对一那些在数据中心之间的传输方案呢，有代表性的解决方案有</a:t>
            </a:r>
            <a:r>
              <a:rPr lang="en-US" altLang="zh-CN" dirty="0" smtClean="0">
                <a:latin typeface="Arial" charset="0"/>
                <a:ea typeface="宋体" charset="0"/>
              </a:rPr>
              <a:t>SWAN</a:t>
            </a:r>
            <a:r>
              <a:rPr lang="zh-CN" altLang="en-US" dirty="0" smtClean="0">
                <a:latin typeface="Arial" charset="0"/>
                <a:ea typeface="宋体" charset="0"/>
              </a:rPr>
              <a:t>，</a:t>
            </a:r>
            <a:r>
              <a:rPr lang="en-US" altLang="zh-CN" dirty="0" smtClean="0">
                <a:latin typeface="Arial" charset="0"/>
                <a:ea typeface="宋体" charset="0"/>
              </a:rPr>
              <a:t>B4</a:t>
            </a:r>
            <a:r>
              <a:rPr lang="zh-CN" altLang="en-US" dirty="0" smtClean="0">
                <a:latin typeface="Arial" charset="0"/>
                <a:ea typeface="宋体" charset="0"/>
              </a:rPr>
              <a:t>，</a:t>
            </a:r>
            <a:r>
              <a:rPr lang="en-US" altLang="zh-CN" dirty="0" err="1" smtClean="0">
                <a:latin typeface="Arial" charset="0"/>
                <a:ea typeface="宋体" charset="0"/>
              </a:rPr>
              <a:t>CloudMirror</a:t>
            </a:r>
            <a:r>
              <a:rPr lang="zh-CN" altLang="en-US" dirty="0" smtClean="0">
                <a:latin typeface="Arial" charset="0"/>
                <a:ea typeface="宋体" charset="0"/>
              </a:rPr>
              <a:t>，</a:t>
            </a:r>
            <a:r>
              <a:rPr lang="en-US" altLang="zh-CN" dirty="0" smtClean="0">
                <a:latin typeface="Arial" charset="0"/>
                <a:ea typeface="宋体" charset="0"/>
              </a:rPr>
              <a:t>Tempus</a:t>
            </a:r>
            <a:endParaRPr lang="zh-CN" altLang="en-US" dirty="0" smtClean="0">
              <a:latin typeface="Arial" charset="0"/>
              <a:ea typeface="宋体" charset="0"/>
            </a:endParaRPr>
          </a:p>
          <a:p>
            <a:pPr eaLnBrk="1" hangingPunct="1"/>
            <a:r>
              <a:rPr lang="zh-CN" altLang="en-US" dirty="0" smtClean="0">
                <a:latin typeface="Arial" charset="0"/>
                <a:ea typeface="宋体" charset="0"/>
              </a:rPr>
              <a:t>其他的一些方案如下表所示</a:t>
            </a:r>
            <a:endParaRPr lang="zh-CN" altLang="zh-CN" dirty="0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26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9E10DC7D-B164-B34E-BA26-211D072F3358}" type="slidenum">
              <a:rPr lang="en-US" altLang="zh-CN" sz="1200">
                <a:latin typeface="Arial" charset="0"/>
              </a:rPr>
              <a:pPr/>
              <a:t>20</a:t>
            </a:fld>
            <a:endParaRPr lang="en-US" altLang="zh-CN" sz="1200">
              <a:latin typeface="Arial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latin typeface="Arial" charset="0"/>
                <a:ea typeface="宋体" charset="0"/>
              </a:rPr>
              <a:t>应用在数据中心之间传输，各个方案的不足：</a:t>
            </a:r>
          </a:p>
          <a:p>
            <a:pPr eaLnBrk="1" hangingPunct="1"/>
            <a:r>
              <a:rPr lang="zh-CN" altLang="en-US" dirty="0" smtClean="0">
                <a:latin typeface="Arial" charset="0"/>
                <a:ea typeface="宋体" charset="0"/>
              </a:rPr>
              <a:t>（</a:t>
            </a:r>
            <a:r>
              <a:rPr lang="en-US" altLang="zh-CN" dirty="0" smtClean="0">
                <a:latin typeface="Arial" charset="0"/>
                <a:ea typeface="宋体" charset="0"/>
              </a:rPr>
              <a:t>1</a:t>
            </a:r>
            <a:r>
              <a:rPr lang="zh-CN" altLang="en-US" dirty="0" smtClean="0">
                <a:latin typeface="Arial" charset="0"/>
                <a:ea typeface="宋体" charset="0"/>
              </a:rPr>
              <a:t>）当前对</a:t>
            </a:r>
            <a:r>
              <a:rPr lang="en-US" altLang="zh-CN" dirty="0" smtClean="0">
                <a:latin typeface="Arial" charset="0"/>
                <a:ea typeface="宋体" charset="0"/>
              </a:rPr>
              <a:t>DC-WAN</a:t>
            </a:r>
            <a:r>
              <a:rPr lang="zh-CN" altLang="en-US" baseline="0" dirty="0" smtClean="0">
                <a:latin typeface="Arial" charset="0"/>
                <a:ea typeface="宋体" charset="0"/>
              </a:rPr>
              <a:t> 很多采用</a:t>
            </a:r>
            <a:r>
              <a:rPr lang="en-US" altLang="zh-CN" baseline="0" dirty="0" smtClean="0">
                <a:latin typeface="Arial" charset="0"/>
                <a:ea typeface="宋体" charset="0"/>
              </a:rPr>
              <a:t>TE</a:t>
            </a:r>
            <a:r>
              <a:rPr lang="zh-CN" altLang="en-US" baseline="0" dirty="0" smtClean="0">
                <a:latin typeface="Arial" charset="0"/>
                <a:ea typeface="宋体" charset="0"/>
              </a:rPr>
              <a:t>的方法，</a:t>
            </a:r>
            <a:r>
              <a:rPr lang="zh-CN" altLang="en-US" dirty="0" smtClean="0">
                <a:latin typeface="Arial" charset="0"/>
                <a:ea typeface="宋体" charset="0"/>
              </a:rPr>
              <a:t>传统的</a:t>
            </a:r>
            <a:r>
              <a:rPr lang="en-US" altLang="zh-CN" dirty="0" smtClean="0">
                <a:latin typeface="Arial" charset="0"/>
                <a:ea typeface="宋体" charset="0"/>
              </a:rPr>
              <a:t>TE</a:t>
            </a:r>
            <a:r>
              <a:rPr lang="zh-CN" altLang="en-US" dirty="0" smtClean="0">
                <a:latin typeface="Arial" charset="0"/>
                <a:ea typeface="宋体" charset="0"/>
              </a:rPr>
              <a:t>只保证链路利用率，但是无法保证应用的延迟和带宽</a:t>
            </a:r>
          </a:p>
          <a:p>
            <a:pPr eaLnBrk="1" hangingPunct="1"/>
            <a:r>
              <a:rPr lang="zh-CN" altLang="en-US" dirty="0" smtClean="0">
                <a:latin typeface="Arial" charset="0"/>
                <a:ea typeface="宋体" charset="0"/>
              </a:rPr>
              <a:t>（</a:t>
            </a:r>
            <a:r>
              <a:rPr lang="en-US" altLang="zh-CN" dirty="0" smtClean="0">
                <a:latin typeface="Arial" charset="0"/>
                <a:ea typeface="宋体" charset="0"/>
              </a:rPr>
              <a:t>2</a:t>
            </a:r>
            <a:r>
              <a:rPr lang="zh-CN" altLang="en-US" dirty="0" smtClean="0">
                <a:latin typeface="Arial" charset="0"/>
                <a:ea typeface="宋体" charset="0"/>
              </a:rPr>
              <a:t>）当前的这些策略都是尽力而为的策略，没有保证应用性能，也就是保障方法</a:t>
            </a:r>
          </a:p>
          <a:p>
            <a:pPr eaLnBrk="1" hangingPunct="1"/>
            <a:r>
              <a:rPr lang="zh-CN" altLang="en-US" dirty="0" smtClean="0">
                <a:latin typeface="Arial" charset="0"/>
                <a:ea typeface="宋体" charset="0"/>
              </a:rPr>
              <a:t>（</a:t>
            </a:r>
            <a:r>
              <a:rPr lang="en-US" altLang="zh-CN" dirty="0" smtClean="0">
                <a:latin typeface="Arial" charset="0"/>
                <a:ea typeface="宋体" charset="0"/>
              </a:rPr>
              <a:t>3</a:t>
            </a:r>
            <a:r>
              <a:rPr lang="zh-CN" altLang="en-US" dirty="0" smtClean="0">
                <a:latin typeface="Arial" charset="0"/>
                <a:ea typeface="宋体" charset="0"/>
              </a:rPr>
              <a:t>）这样做导致的问题就是我租户付费，得不到应有的服务保障</a:t>
            </a:r>
            <a:endParaRPr lang="zh-CN" altLang="zh-CN" dirty="0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999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868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9E10DC7D-B164-B34E-BA26-211D072F3358}" type="slidenum">
              <a:rPr lang="en-US" altLang="zh-CN" sz="1200">
                <a:latin typeface="Arial" charset="0"/>
              </a:rPr>
              <a:pPr/>
              <a:t>22</a:t>
            </a:fld>
            <a:endParaRPr lang="en-US" altLang="zh-CN" sz="1200">
              <a:latin typeface="Arial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latin typeface="Arial" charset="0"/>
                <a:ea typeface="宋体" charset="0"/>
              </a:rPr>
              <a:t>应用在数据中心之间传输，各个方案的不足：</a:t>
            </a:r>
          </a:p>
          <a:p>
            <a:pPr eaLnBrk="1" hangingPunct="1"/>
            <a:r>
              <a:rPr lang="zh-CN" altLang="en-US" dirty="0" smtClean="0">
                <a:latin typeface="Arial" charset="0"/>
                <a:ea typeface="宋体" charset="0"/>
              </a:rPr>
              <a:t>（</a:t>
            </a:r>
            <a:r>
              <a:rPr lang="en-US" altLang="zh-CN" dirty="0" smtClean="0">
                <a:latin typeface="Arial" charset="0"/>
                <a:ea typeface="宋体" charset="0"/>
              </a:rPr>
              <a:t>1</a:t>
            </a:r>
            <a:r>
              <a:rPr lang="zh-CN" altLang="en-US" dirty="0" smtClean="0">
                <a:latin typeface="Arial" charset="0"/>
                <a:ea typeface="宋体" charset="0"/>
              </a:rPr>
              <a:t>）当前对</a:t>
            </a:r>
            <a:r>
              <a:rPr lang="en-US" altLang="zh-CN" dirty="0" smtClean="0">
                <a:latin typeface="Arial" charset="0"/>
                <a:ea typeface="宋体" charset="0"/>
              </a:rPr>
              <a:t>DC-WAN</a:t>
            </a:r>
            <a:r>
              <a:rPr lang="zh-CN" altLang="en-US" baseline="0" dirty="0" smtClean="0">
                <a:latin typeface="Arial" charset="0"/>
                <a:ea typeface="宋体" charset="0"/>
              </a:rPr>
              <a:t> 很多采用</a:t>
            </a:r>
            <a:r>
              <a:rPr lang="en-US" altLang="zh-CN" baseline="0" dirty="0" smtClean="0">
                <a:latin typeface="Arial" charset="0"/>
                <a:ea typeface="宋体" charset="0"/>
              </a:rPr>
              <a:t>TE</a:t>
            </a:r>
            <a:r>
              <a:rPr lang="zh-CN" altLang="en-US" baseline="0" dirty="0" smtClean="0">
                <a:latin typeface="Arial" charset="0"/>
                <a:ea typeface="宋体" charset="0"/>
              </a:rPr>
              <a:t>的方法，</a:t>
            </a:r>
            <a:r>
              <a:rPr lang="zh-CN" altLang="en-US" dirty="0" smtClean="0">
                <a:latin typeface="Arial" charset="0"/>
                <a:ea typeface="宋体" charset="0"/>
              </a:rPr>
              <a:t>传统的</a:t>
            </a:r>
            <a:r>
              <a:rPr lang="en-US" altLang="zh-CN" dirty="0" smtClean="0">
                <a:latin typeface="Arial" charset="0"/>
                <a:ea typeface="宋体" charset="0"/>
              </a:rPr>
              <a:t>TE</a:t>
            </a:r>
            <a:r>
              <a:rPr lang="zh-CN" altLang="en-US" dirty="0" smtClean="0">
                <a:latin typeface="Arial" charset="0"/>
                <a:ea typeface="宋体" charset="0"/>
              </a:rPr>
              <a:t>只保证链路利用率，但是无法保证应用的延迟和带宽</a:t>
            </a:r>
          </a:p>
          <a:p>
            <a:pPr eaLnBrk="1" hangingPunct="1"/>
            <a:r>
              <a:rPr lang="zh-CN" altLang="en-US" dirty="0" smtClean="0">
                <a:latin typeface="Arial" charset="0"/>
                <a:ea typeface="宋体" charset="0"/>
              </a:rPr>
              <a:t>（</a:t>
            </a:r>
            <a:r>
              <a:rPr lang="en-US" altLang="zh-CN" dirty="0" smtClean="0">
                <a:latin typeface="Arial" charset="0"/>
                <a:ea typeface="宋体" charset="0"/>
              </a:rPr>
              <a:t>2</a:t>
            </a:r>
            <a:r>
              <a:rPr lang="zh-CN" altLang="en-US" dirty="0" smtClean="0">
                <a:latin typeface="Arial" charset="0"/>
                <a:ea typeface="宋体" charset="0"/>
              </a:rPr>
              <a:t>）当前的这些策略都是尽力而为的策略，没有保证应用性能，也就是保障方法</a:t>
            </a:r>
          </a:p>
          <a:p>
            <a:pPr eaLnBrk="1" hangingPunct="1"/>
            <a:r>
              <a:rPr lang="zh-CN" altLang="en-US" dirty="0" smtClean="0">
                <a:latin typeface="Arial" charset="0"/>
                <a:ea typeface="宋体" charset="0"/>
              </a:rPr>
              <a:t>（</a:t>
            </a:r>
            <a:r>
              <a:rPr lang="en-US" altLang="zh-CN" dirty="0" smtClean="0">
                <a:latin typeface="Arial" charset="0"/>
                <a:ea typeface="宋体" charset="0"/>
              </a:rPr>
              <a:t>3</a:t>
            </a:r>
            <a:r>
              <a:rPr lang="zh-CN" altLang="en-US" dirty="0" smtClean="0">
                <a:latin typeface="Arial" charset="0"/>
                <a:ea typeface="宋体" charset="0"/>
              </a:rPr>
              <a:t>）这样做导致的问题就是我租户付费，得不到应有的服务保障</a:t>
            </a:r>
            <a:endParaRPr lang="zh-CN" altLang="zh-CN" dirty="0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19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当前很多应用部署在数据中心，如电子商务平台，邮件，</a:t>
            </a:r>
            <a:r>
              <a:rPr kumimoji="1" lang="en-US" altLang="zh-CN" dirty="0" smtClean="0"/>
              <a:t>mail</a:t>
            </a:r>
            <a:r>
              <a:rPr kumimoji="1" lang="zh-CN" altLang="en-US" dirty="0" smtClean="0"/>
              <a:t>，搜索等。</a:t>
            </a:r>
          </a:p>
          <a:p>
            <a:r>
              <a:rPr kumimoji="1" lang="zh-CN" altLang="en-US" dirty="0" smtClean="0"/>
              <a:t>这些业务需要数据中心网络提供低延迟或者高带宽。</a:t>
            </a:r>
          </a:p>
          <a:p>
            <a:r>
              <a:rPr kumimoji="1" lang="zh-CN" altLang="en-US" dirty="0" smtClean="0"/>
              <a:t>当前数据中心主要有支撑互联网在线服务的数据中心，如</a:t>
            </a:r>
            <a:r>
              <a:rPr kumimoji="1" lang="en-US" altLang="zh-CN" dirty="0" err="1" smtClean="0"/>
              <a:t>facebook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youTube,yahoo</a:t>
            </a:r>
            <a:r>
              <a:rPr kumimoji="1" lang="zh-CN" altLang="en-US" dirty="0" smtClean="0"/>
              <a:t>等，它们进行密集计算，存储，向用户提供在线服务等。</a:t>
            </a:r>
          </a:p>
          <a:p>
            <a:r>
              <a:rPr kumimoji="1" lang="zh-CN" altLang="en-US" dirty="0" smtClean="0"/>
              <a:t>另外一种就是例如</a:t>
            </a:r>
            <a:r>
              <a:rPr kumimoji="1" lang="en-US" altLang="zh-CN" dirty="0" smtClean="0"/>
              <a:t>Amazon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EC2</a:t>
            </a:r>
            <a:r>
              <a:rPr kumimoji="1" lang="zh-CN" altLang="en-US" baseline="0" dirty="0" smtClean="0"/>
              <a:t>等虚拟数据中心，它们主要出租数据中心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0515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下面介绍研究内容，本课题研究的是</a:t>
            </a:r>
            <a:r>
              <a:rPr kumimoji="1" lang="zh-CN" altLang="en-US" sz="1200" b="1" dirty="0" smtClean="0"/>
              <a:t>面向应用的数据中心网络传输方案，首先进行的是提出面向应用的数据中心网络传输需求模型。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dirty="0" smtClean="0"/>
              <a:t>然后分别对</a:t>
            </a:r>
            <a:r>
              <a:rPr kumimoji="1" lang="en-US" altLang="zh-CN" sz="1200" b="1" dirty="0" smtClean="0"/>
              <a:t>intra-DC</a:t>
            </a:r>
            <a:r>
              <a:rPr kumimoji="1" lang="zh-CN" altLang="en-US" sz="1200" b="1" dirty="0" smtClean="0"/>
              <a:t>和</a:t>
            </a:r>
            <a:r>
              <a:rPr kumimoji="1" lang="en-US" altLang="zh-CN" sz="1200" b="1" dirty="0" smtClean="0"/>
              <a:t>inter-DC</a:t>
            </a:r>
            <a:r>
              <a:rPr kumimoji="1" lang="zh-CN" altLang="en-US" sz="1200" b="1" dirty="0" smtClean="0"/>
              <a:t>进行优化研究，对于</a:t>
            </a:r>
            <a:r>
              <a:rPr kumimoji="1" lang="en-US" altLang="zh-CN" sz="1200" b="1" dirty="0" smtClean="0"/>
              <a:t>intra-DC</a:t>
            </a:r>
            <a:r>
              <a:rPr kumimoji="1" lang="zh-CN" altLang="en-US" sz="1200" b="1" dirty="0" smtClean="0"/>
              <a:t>，因为分布式方法简单，并且易于部署，我们采取端到端的分布式方法，具体研究是进行基于期限的拥塞控制研究，通过拥塞控制的方法，使不同的应用得到不同的带宽和延迟需求。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dirty="0" smtClean="0"/>
              <a:t>对于</a:t>
            </a:r>
            <a:r>
              <a:rPr kumimoji="1" lang="en-US" altLang="zh-CN" sz="1200" b="1" dirty="0" smtClean="0"/>
              <a:t>DC</a:t>
            </a:r>
            <a:r>
              <a:rPr kumimoji="1" lang="zh-CN" altLang="en-US" sz="1200" b="1" dirty="0" smtClean="0"/>
              <a:t>和</a:t>
            </a:r>
            <a:r>
              <a:rPr kumimoji="1" lang="en-US" altLang="zh-CN" sz="1200" b="1" dirty="0" smtClean="0"/>
              <a:t>DC</a:t>
            </a:r>
            <a:r>
              <a:rPr kumimoji="1" lang="zh-CN" altLang="en-US" sz="1200" b="1" dirty="0" smtClean="0"/>
              <a:t>之间的这种应用，我们采取集中式的方法，保证应用性能的研究。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dirty="0" smtClean="0"/>
              <a:t>传输方案有了，下一步还可以进一步的进行优化，下一步做的就是如何放置应用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dirty="0" smtClean="0"/>
              <a:t>怎么说明现在的好？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2718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8884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这里不能说做完了。。。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哪里层次之间做啥，讲一下层次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4837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Now Let me do a simple introduction of the OLDI application.</a:t>
            </a:r>
          </a:p>
          <a:p>
            <a:r>
              <a:rPr lang="en-US" baseline="0" dirty="0" smtClean="0"/>
              <a:t>The OLDI is short for Online Data Intensive applications.  As you know, when handling large data, deadline bound should be considered. The OLDI application is one of the example.</a:t>
            </a:r>
          </a:p>
          <a:p>
            <a:r>
              <a:rPr lang="en-US" baseline="0" dirty="0" smtClean="0"/>
              <a:t>Just as the picture shows the OLDI application is deployed on the partition-aggregate computation model like Hadoop.</a:t>
            </a:r>
          </a:p>
          <a:p>
            <a:r>
              <a:rPr lang="en-US" baseline="0" dirty="0" smtClean="0"/>
              <a:t>The tree-like structure. The root node sends query to the leaf node.</a:t>
            </a:r>
          </a:p>
          <a:p>
            <a:r>
              <a:rPr lang="en-US" baseline="0" dirty="0" smtClean="0"/>
              <a:t>Then the leaf node will respond with data.</a:t>
            </a:r>
          </a:p>
          <a:p>
            <a:r>
              <a:rPr lang="en-US" baseline="0" dirty="0" smtClean="0"/>
              <a:t>The time of the application includes the nodes computation time and the transport time.</a:t>
            </a:r>
          </a:p>
          <a:p>
            <a:pPr rtl="0"/>
            <a:r>
              <a:rPr lang="en-US" baseline="0" dirty="0" smtClean="0"/>
              <a:t>The total time is about 300ms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RPC</a:t>
            </a:r>
          </a:p>
          <a:p>
            <a:pPr rtl="0"/>
            <a:r>
              <a:rPr lang="en-US" baseline="0" dirty="0" smtClean="0"/>
              <a:t>Is as high as 50ms. That means the leaf node should send the result to the root node within 50ms</a:t>
            </a:r>
          </a:p>
          <a:p>
            <a:pPr rtl="0"/>
            <a:r>
              <a:rPr lang="en-US" baseline="0" dirty="0" smtClean="0"/>
              <a:t>When miss deadline, the use will get a incomplete response, so the use will have a bad experience so it will</a:t>
            </a:r>
          </a:p>
          <a:p>
            <a:pPr rtl="0"/>
            <a:r>
              <a:rPr lang="en-US" baseline="0" dirty="0" smtClean="0"/>
              <a:t>Have a bad effect on the revenue.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7202733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这里出了什么论文说清楚，把论文这里写清楚</a:t>
            </a:r>
            <a:r>
              <a:rPr kumimoji="1" lang="en-US" altLang="zh-CN" dirty="0" smtClean="0"/>
              <a:t>15-20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9901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696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6192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inter-DC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WAN</a:t>
            </a:r>
            <a:r>
              <a:rPr kumimoji="1" lang="zh-CN" altLang="en-US" dirty="0" smtClean="0"/>
              <a:t> </a:t>
            </a:r>
          </a:p>
          <a:p>
            <a:r>
              <a:rPr kumimoji="1" lang="en-US" altLang="zh-CN" dirty="0" smtClean="0"/>
              <a:t>ns-2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err="1" smtClean="0"/>
              <a:t>mininet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docker</a:t>
            </a:r>
            <a:r>
              <a:rPr kumimoji="1" lang="en-US" altLang="zh-CN" dirty="0" smtClean="0"/>
              <a:t>(</a:t>
            </a:r>
            <a:r>
              <a:rPr kumimoji="1" lang="zh-CN" altLang="en-US" smtClean="0"/>
              <a:t>虚拟机</a:t>
            </a:r>
            <a:r>
              <a:rPr kumimoji="1" lang="en-US" altLang="zh-CN" smtClean="0"/>
              <a:t>)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3825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当前数据中心应用大体可以分为以下两种：单</a:t>
            </a:r>
            <a:r>
              <a:rPr kumimoji="1" lang="en-US" altLang="zh-CN" dirty="0" smtClean="0"/>
              <a:t>DC</a:t>
            </a:r>
            <a:r>
              <a:rPr kumimoji="1" lang="zh-CN" altLang="en-US" dirty="0" smtClean="0"/>
              <a:t>返回计算结果，我们称为</a:t>
            </a:r>
            <a:r>
              <a:rPr kumimoji="1" lang="en-US" altLang="zh-CN" dirty="0" smtClean="0"/>
              <a:t>intra-APP,</a:t>
            </a:r>
            <a:r>
              <a:rPr kumimoji="1" lang="zh-CN" altLang="en-US" dirty="0" smtClean="0"/>
              <a:t>这种应用有，</a:t>
            </a:r>
            <a:r>
              <a:rPr kumimoji="1" lang="en-US" altLang="zh-CN" dirty="0" smtClean="0"/>
              <a:t>mail</a:t>
            </a:r>
            <a:r>
              <a:rPr kumimoji="1" lang="zh-CN" altLang="en-US" dirty="0" smtClean="0"/>
              <a:t>，存储等，这些应用特点是经过一个数据中心后，数据中心经过计算，返回计算结果，</a:t>
            </a:r>
          </a:p>
          <a:p>
            <a:r>
              <a:rPr kumimoji="1" lang="zh-CN" altLang="en-US" dirty="0" smtClean="0"/>
              <a:t>此外还有一类，我们称为</a:t>
            </a:r>
            <a:r>
              <a:rPr kumimoji="1" lang="en-US" altLang="zh-CN" dirty="0" smtClean="0"/>
              <a:t>inter-DC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APP.</a:t>
            </a:r>
            <a:r>
              <a:rPr kumimoji="1" lang="zh-CN" altLang="en-US" dirty="0" smtClean="0"/>
              <a:t>，特点请求过去需要跨越多个数据中心才能得到返回结果的应用，如跨行支付，搜索索引更新等。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评价数据中心对应用服务质量的标准有带宽和延迟。</a:t>
            </a:r>
          </a:p>
          <a:p>
            <a:r>
              <a:rPr kumimoji="1" lang="zh-CN" altLang="en-US" dirty="0" smtClean="0"/>
              <a:t>不同的应用对带宽和延迟的需求不同。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7138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47392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系统实现：</a:t>
            </a:r>
            <a:endParaRPr lang="en-US" altLang="zh-CN" dirty="0" smtClean="0"/>
          </a:p>
          <a:p>
            <a:r>
              <a:rPr lang="zh-CN" altLang="en-US" dirty="0" smtClean="0"/>
              <a:t>系统模块</a:t>
            </a:r>
            <a:endParaRPr lang="en-US" altLang="zh-CN" dirty="0" smtClean="0"/>
          </a:p>
          <a:p>
            <a:r>
              <a:rPr lang="en-US" altLang="zh-CN" dirty="0" smtClean="0"/>
              <a:t>BGP</a:t>
            </a:r>
            <a:r>
              <a:rPr lang="zh-CN" altLang="en-US" dirty="0" smtClean="0"/>
              <a:t>路由</a:t>
            </a:r>
            <a:endParaRPr lang="en-US" altLang="zh-CN" dirty="0" smtClean="0"/>
          </a:p>
          <a:p>
            <a:r>
              <a:rPr lang="en-US" altLang="zh-CN" dirty="0" smtClean="0"/>
              <a:t>SDN</a:t>
            </a:r>
            <a:r>
              <a:rPr lang="zh-CN" altLang="en-US" dirty="0" smtClean="0"/>
              <a:t>控制器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实验验证：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仿真、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，测试床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实验网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FD5A6-9E1D-435B-A6DB-C343183F6AE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0722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5696F967-973B-EE4B-85DD-9B2F1AC1B3B5}" type="slidenum">
              <a:rPr lang="en-US" altLang="zh-CN" sz="1200">
                <a:latin typeface="Arial" charset="0"/>
              </a:rPr>
              <a:pPr/>
              <a:t>47</a:t>
            </a:fld>
            <a:endParaRPr lang="en-US" altLang="zh-CN" sz="1200">
              <a:latin typeface="Arial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3139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这里不能这么说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42553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26698E4F-EB03-DD4B-ACF3-0ABFAB7D6317}" type="slidenum">
              <a:rPr lang="en-US" altLang="zh-CN" sz="1200">
                <a:latin typeface="Arial" charset="0"/>
              </a:rPr>
              <a:pPr/>
              <a:t>52</a:t>
            </a:fld>
            <a:endParaRPr lang="en-US" altLang="zh-CN" sz="1200">
              <a:latin typeface="Arial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dirty="0">
                <a:latin typeface="Arial" charset="0"/>
                <a:ea typeface="宋体" charset="0"/>
              </a:rPr>
              <a:t>E</a:t>
            </a:r>
            <a:r>
              <a:rPr lang="zh-CN" altLang="en-US" dirty="0">
                <a:latin typeface="Arial" charset="0"/>
                <a:ea typeface="宋体" charset="0"/>
              </a:rPr>
              <a:t>前中后</a:t>
            </a:r>
          </a:p>
        </p:txBody>
      </p:sp>
    </p:spTree>
    <p:extLst>
      <p:ext uri="{BB962C8B-B14F-4D97-AF65-F5344CB8AC3E}">
        <p14:creationId xmlns:p14="http://schemas.microsoft.com/office/powerpoint/2010/main" val="10697241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0947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我们可以用一个坐标系来表示带宽和延迟的需求，如如右图所示，横轴表示延迟，纵轴表示带宽，横轴向右表示延迟增大，向左表示延迟在不断变小。</a:t>
            </a:r>
          </a:p>
          <a:p>
            <a:r>
              <a:rPr kumimoji="1" lang="zh-CN" altLang="en-US" dirty="0" smtClean="0"/>
              <a:t>纵轴表示带宽，纵轴向上表示带宽不断增大，纵轴向下表示带宽不断变小。这样把平面分成了四个象限，第一象限：高延迟高带宽。第二象限：低延迟，高带宽。第三象限：低带宽，搞高延迟。第四象限：高延迟，低带宽。</a:t>
            </a:r>
          </a:p>
          <a:p>
            <a:r>
              <a:rPr kumimoji="1" lang="zh-CN" altLang="en-US" dirty="0" smtClean="0"/>
              <a:t>对任何应用而言，最优的情形当然是第二象限：低延迟，高带宽。最差情形时第四象限，高延迟，低带宽</a:t>
            </a:r>
            <a:r>
              <a:rPr kumimoji="1" lang="en-US" altLang="zh-CN" dirty="0" smtClean="0"/>
              <a:t>.</a:t>
            </a:r>
            <a:endParaRPr kumimoji="1" lang="zh-CN" altLang="en-US" dirty="0" smtClean="0"/>
          </a:p>
          <a:p>
            <a:r>
              <a:rPr kumimoji="1" lang="zh-CN" altLang="en-US" dirty="0" smtClean="0"/>
              <a:t>但是实际情况而言，因为资源有限，不可能满足所有业务对低延迟高带宽的需求。但是不同应用对带宽和延迟的需求是不同的。</a:t>
            </a:r>
          </a:p>
          <a:p>
            <a:r>
              <a:rPr kumimoji="1" lang="zh-CN" altLang="en-US" dirty="0" smtClean="0"/>
              <a:t>有的应用是低延迟优先：如</a:t>
            </a:r>
            <a:r>
              <a:rPr kumimoji="1" lang="en-US" altLang="zh-CN" dirty="0" smtClean="0"/>
              <a:t>PTP</a:t>
            </a:r>
            <a:r>
              <a:rPr kumimoji="1" lang="zh-CN" altLang="en-US" dirty="0" smtClean="0"/>
              <a:t>同步，</a:t>
            </a:r>
            <a:r>
              <a:rPr kumimoji="1" lang="en-US" altLang="zh-CN" dirty="0" err="1" smtClean="0"/>
              <a:t>memcached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Naiad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有的应用高带宽优先：比如大数据备份，</a:t>
            </a:r>
            <a:r>
              <a:rPr kumimoji="1" lang="en-US" altLang="zh-CN" dirty="0" err="1" smtClean="0"/>
              <a:t>hadoop</a:t>
            </a:r>
            <a:r>
              <a:rPr kumimoji="1" lang="zh-CN" altLang="en-US" dirty="0" smtClean="0"/>
              <a:t>传输等。</a:t>
            </a:r>
          </a:p>
          <a:p>
            <a:r>
              <a:rPr kumimoji="1" lang="zh-CN" altLang="en-US" dirty="0" smtClean="0"/>
              <a:t>本课题的目标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dirty="0" smtClean="0"/>
              <a:t>本课题目标</a:t>
            </a:r>
            <a:r>
              <a:rPr kumimoji="1" lang="en-US" altLang="zh-CN" sz="1200" b="1" dirty="0" smtClean="0"/>
              <a:t>:</a:t>
            </a:r>
            <a:r>
              <a:rPr kumimoji="1" lang="zh-CN" altLang="en-US" sz="1200" b="1" dirty="0" smtClean="0"/>
              <a:t>在数据中心有限的资源环境下，尽可能满足应用对</a:t>
            </a:r>
            <a:r>
              <a:rPr kumimoji="1" lang="zh-CN" altLang="en-US" sz="1200" b="1" dirty="0" smtClean="0">
                <a:solidFill>
                  <a:srgbClr val="FF0000"/>
                </a:solidFill>
              </a:rPr>
              <a:t>带宽和延迟</a:t>
            </a:r>
            <a:r>
              <a:rPr kumimoji="1" lang="zh-CN" altLang="en-US" sz="1200" b="1" dirty="0" smtClean="0"/>
              <a:t>需求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dirty="0" smtClean="0"/>
              <a:t>改一下，改一下</a:t>
            </a:r>
          </a:p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3984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数据中心中应用传输存在的问题：计算模型</a:t>
            </a:r>
            <a:r>
              <a:rPr kumimoji="1" lang="en-US" altLang="zh-CN" dirty="0" smtClean="0"/>
              <a:t>map-reduce</a:t>
            </a:r>
            <a:r>
              <a:rPr kumimoji="1" lang="zh-CN" altLang="en-US" dirty="0" smtClean="0"/>
              <a:t>，数据流回应基本是同时返回的，由于高并发，导致大量丢包</a:t>
            </a:r>
          </a:p>
          <a:p>
            <a:r>
              <a:rPr kumimoji="1" lang="zh-CN" altLang="en-US" dirty="0" smtClean="0"/>
              <a:t>传统的传输协议</a:t>
            </a:r>
            <a:r>
              <a:rPr kumimoji="1" lang="en-US" altLang="zh-CN" dirty="0" smtClean="0"/>
              <a:t>TCP</a:t>
            </a:r>
            <a:r>
              <a:rPr kumimoji="1" lang="zh-CN" altLang="en-US" dirty="0" smtClean="0"/>
              <a:t>，使得路由器缓冲区很大，导致延迟高</a:t>
            </a:r>
          </a:p>
          <a:p>
            <a:r>
              <a:rPr kumimoji="1" lang="zh-CN" altLang="en-US" dirty="0" smtClean="0"/>
              <a:t>不同的应用对网络资源的需求是不同的，公平的策略，难以满足所有应用需求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9229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应用在数据中心之间传输存在的问题：</a:t>
            </a:r>
          </a:p>
          <a:p>
            <a:r>
              <a:rPr kumimoji="1" lang="en-US" altLang="zh-CN" dirty="0" smtClean="0"/>
              <a:t>DC-WAN</a:t>
            </a:r>
            <a:r>
              <a:rPr kumimoji="1" lang="zh-CN" altLang="en-US" dirty="0" smtClean="0"/>
              <a:t>资源利用率很低。</a:t>
            </a:r>
          </a:p>
          <a:p>
            <a:r>
              <a:rPr kumimoji="1" lang="zh-CN" altLang="en-US" dirty="0" smtClean="0"/>
              <a:t>根据</a:t>
            </a:r>
            <a:r>
              <a:rPr kumimoji="1" lang="en-US" altLang="zh-CN" dirty="0" smtClean="0"/>
              <a:t>TCP</a:t>
            </a:r>
            <a:r>
              <a:rPr kumimoji="1" lang="zh-CN" altLang="en-US" dirty="0" smtClean="0"/>
              <a:t>的最大最小公平性，带宽和数据流的数量呈正比。</a:t>
            </a:r>
          </a:p>
          <a:p>
            <a:r>
              <a:rPr kumimoji="1" lang="zh-CN" altLang="en-US" dirty="0" smtClean="0"/>
              <a:t>缺少应用层次的调度方案</a:t>
            </a:r>
          </a:p>
          <a:p>
            <a:r>
              <a:rPr kumimoji="1" lang="zh-CN" altLang="en-US" dirty="0" smtClean="0"/>
              <a:t>很多租用数据中心的租户，得不到应有的性能保障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3197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这一页需要说明白，这个项目测试床改怎么验证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FD5A6-9E1D-435B-A6DB-C343183F6AE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946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本课题的目的：</a:t>
            </a:r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对应用在数据中心传输进行需求分析，提出</a:t>
            </a:r>
            <a:r>
              <a:rPr lang="zh-CN" altLang="en-US" b="1" dirty="0" smtClean="0">
                <a:solidFill>
                  <a:srgbClr val="0033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需求模型</a:t>
            </a:r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 针对只经过单一数据中心的应用</a:t>
            </a:r>
            <a:r>
              <a:rPr kumimoji="1" lang="en-US" altLang="zh-CN" dirty="0" smtClean="0"/>
              <a:t>(intra-DC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application)</a:t>
            </a:r>
            <a:r>
              <a:rPr kumimoji="1" lang="zh-CN" altLang="en-US" dirty="0" smtClean="0"/>
              <a:t>，进行</a:t>
            </a:r>
            <a:r>
              <a:rPr lang="zh-CN" altLang="en-US" b="1" dirty="0" smtClean="0">
                <a:solidFill>
                  <a:srgbClr val="0033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分布式传输优化</a:t>
            </a:r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针对须经过多个数据中心的应用</a:t>
            </a:r>
            <a:r>
              <a:rPr kumimoji="1" lang="en-US" altLang="zh-CN" dirty="0" smtClean="0"/>
              <a:t>(inter-DC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application) </a:t>
            </a:r>
            <a:r>
              <a:rPr kumimoji="1" lang="zh-CN" altLang="en-US" dirty="0" smtClean="0"/>
              <a:t>，进行</a:t>
            </a:r>
            <a:r>
              <a:rPr lang="zh-CN" altLang="en-US" b="1" dirty="0" smtClean="0">
                <a:solidFill>
                  <a:srgbClr val="0033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集中式调度优化</a:t>
            </a:r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 </a:t>
            </a:r>
            <a:r>
              <a:rPr lang="zh-CN" altLang="en-US" b="1" dirty="0" smtClean="0">
                <a:solidFill>
                  <a:srgbClr val="0033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实现</a:t>
            </a:r>
            <a:r>
              <a:rPr kumimoji="1" lang="zh-CN" altLang="en-US" dirty="0" smtClean="0"/>
              <a:t>应用</a:t>
            </a:r>
            <a:r>
              <a:rPr lang="zh-CN" altLang="en-US" dirty="0" smtClean="0"/>
              <a:t>在数据中心传输</a:t>
            </a:r>
            <a:r>
              <a:rPr lang="zh-CN" altLang="en-US" b="1" dirty="0" smtClean="0">
                <a:solidFill>
                  <a:srgbClr val="0033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方案</a:t>
            </a:r>
            <a:r>
              <a:rPr lang="zh-CN" altLang="en-US" dirty="0" smtClean="0"/>
              <a:t>、搭建</a:t>
            </a:r>
            <a:r>
              <a:rPr lang="zh-CN" altLang="en-US" b="1" dirty="0" smtClean="0">
                <a:solidFill>
                  <a:srgbClr val="0033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测试床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9867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68EF2-4507-A043-B22E-B4821ABC75BB}" type="datetimeFigureOut">
              <a:rPr kumimoji="1" lang="zh-CN" altLang="en-US" smtClean="0"/>
              <a:t>17/12/19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36529-35D8-A84D-9791-F58949E349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68EF2-4507-A043-B22E-B4821ABC75BB}" type="datetimeFigureOut">
              <a:rPr kumimoji="1" lang="zh-CN" altLang="en-US" smtClean="0"/>
              <a:t>17/12/19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36529-35D8-A84D-9791-F58949E349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218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68EF2-4507-A043-B22E-B4821ABC75BB}" type="datetimeFigureOut">
              <a:rPr kumimoji="1" lang="zh-CN" altLang="en-US" smtClean="0"/>
              <a:t>17/12/19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36529-35D8-A84D-9791-F58949E349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2160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481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4222BA-D916-E94B-A410-7EC87A67F3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8346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userDrawn="1">
  <p:cSld name="tx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500136" y="660398"/>
            <a:ext cx="10972800" cy="86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buNone/>
              <a:defRPr sz="3600" b="1">
                <a:latin typeface="Trebuchet MS" pitchFamily="34" charset="0"/>
              </a:defRPr>
            </a:lvl1pPr>
            <a:lvl2pPr rtl="0">
              <a:buNone/>
              <a:defRPr sz="2400"/>
            </a:lvl2pPr>
            <a:lvl3pPr rtl="0">
              <a:buNone/>
              <a:defRPr sz="2400"/>
            </a:lvl3pPr>
            <a:lvl4pPr rtl="0">
              <a:buNone/>
              <a:defRPr sz="2400"/>
            </a:lvl4pPr>
            <a:lvl5pPr rtl="0">
              <a:buNone/>
              <a:defRPr sz="2400"/>
            </a:lvl5pPr>
            <a:lvl6pPr rtl="0">
              <a:buNone/>
              <a:defRPr sz="2400"/>
            </a:lvl6pPr>
            <a:lvl7pPr rtl="0">
              <a:buNone/>
              <a:defRPr sz="2400"/>
            </a:lvl7pPr>
            <a:lvl8pPr rtl="0">
              <a:buNone/>
              <a:defRPr sz="2400"/>
            </a:lvl8pPr>
            <a:lvl9pPr rtl="0">
              <a:buNone/>
              <a:defRPr sz="2400"/>
            </a:lvl9pPr>
          </a:lstStyle>
          <a:p>
            <a:endParaRPr dirty="0"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500135" y="1671578"/>
            <a:ext cx="10972800" cy="42720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l" rtl="0">
              <a:spcBef>
                <a:spcPts val="0"/>
              </a:spcBef>
              <a:buClr>
                <a:schemeClr val="dk1"/>
              </a:buClr>
              <a:buSzPct val="150000"/>
              <a:buFont typeface="Arial" pitchFamily="34" charset="0"/>
              <a:buChar char="•"/>
              <a:defRPr sz="2400">
                <a:solidFill>
                  <a:schemeClr val="dk1"/>
                </a:solidFill>
                <a:latin typeface="Trebuchet MS" pitchFamily="34" charset="0"/>
              </a:defRPr>
            </a:lvl1pPr>
            <a:lvl2pPr marL="742950" indent="-285750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marL="1143000" indent="-228600" algn="l" rtl="0">
              <a:spcBef>
                <a:spcPts val="320"/>
              </a:spcBef>
              <a:buClr>
                <a:schemeClr val="dk1"/>
              </a:buClr>
              <a:buSzPct val="100000"/>
              <a:buFont typeface="Wingdings"/>
              <a:buChar char="§"/>
              <a:defRPr sz="1600">
                <a:solidFill>
                  <a:schemeClr val="dk1"/>
                </a:solidFill>
              </a:defRPr>
            </a:lvl3pPr>
            <a:lvl4pPr marL="1600200" indent="-228600" algn="l" rtl="0">
              <a:spcBef>
                <a:spcPts val="320"/>
              </a:spcBef>
              <a:buClr>
                <a:schemeClr val="dk1"/>
              </a:buClr>
              <a:buSzPct val="166666"/>
              <a:buFont typeface="Arial"/>
              <a:buChar char="•"/>
              <a:defRPr sz="1600">
                <a:solidFill>
                  <a:schemeClr val="dk1"/>
                </a:solidFill>
              </a:defRPr>
            </a:lvl4pPr>
            <a:lvl5pPr marL="2057400" indent="-228600" algn="l" rtl="0">
              <a:spcBef>
                <a:spcPts val="280"/>
              </a:spcBef>
              <a:buClr>
                <a:schemeClr val="dk1"/>
              </a:buClr>
              <a:buSzPct val="100000"/>
              <a:buFont typeface="Courier New"/>
              <a:buChar char="o"/>
              <a:defRPr sz="1400" baseline="0">
                <a:solidFill>
                  <a:schemeClr val="dk1"/>
                </a:solidFill>
              </a:defRPr>
            </a:lvl5pPr>
            <a:lvl6pPr marL="2514600" indent="-228600" algn="l" rtl="0">
              <a:spcBef>
                <a:spcPts val="280"/>
              </a:spcBef>
              <a:buClr>
                <a:schemeClr val="dk1"/>
              </a:buClr>
              <a:buSzPct val="100000"/>
              <a:buFont typeface="Wingdings"/>
              <a:buChar char="§"/>
              <a:defRPr sz="1400">
                <a:solidFill>
                  <a:schemeClr val="dk1"/>
                </a:solidFill>
              </a:defRPr>
            </a:lvl6pPr>
            <a:lvl7pPr marL="2971800" indent="-228600" algn="l" rtl="0">
              <a:spcBef>
                <a:spcPts val="280"/>
              </a:spcBef>
              <a:buClr>
                <a:schemeClr val="dk1"/>
              </a:buClr>
              <a:buSzPct val="166666"/>
              <a:buFont typeface="Arial"/>
              <a:buChar char="•"/>
              <a:defRPr sz="1400">
                <a:solidFill>
                  <a:schemeClr val="dk1"/>
                </a:solidFill>
              </a:defRPr>
            </a:lvl7pPr>
            <a:lvl8pPr marL="3429000" indent="-228600" algn="l" rtl="0">
              <a:spcBef>
                <a:spcPts val="280"/>
              </a:spcBef>
              <a:buClr>
                <a:schemeClr val="dk1"/>
              </a:buClr>
              <a:buSzPct val="100000"/>
              <a:buFont typeface="Courier New"/>
              <a:buChar char="o"/>
              <a:defRPr sz="1400" baseline="0">
                <a:solidFill>
                  <a:schemeClr val="dk1"/>
                </a:solidFill>
              </a:defRPr>
            </a:lvl8pPr>
            <a:lvl9pPr marL="3886200" indent="-228600" algn="l" rtl="0">
              <a:spcBef>
                <a:spcPts val="280"/>
              </a:spcBef>
              <a:buClr>
                <a:schemeClr val="dk1"/>
              </a:buClr>
              <a:buSzPct val="100000"/>
              <a:buFont typeface="Wingdings"/>
              <a:buChar char="§"/>
              <a:defRPr sz="1400" baseline="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6" name="Shape 100"/>
          <p:cNvSpPr txBox="1">
            <a:spLocks noGrp="1"/>
          </p:cNvSpPr>
          <p:nvPr>
            <p:ph type="body" idx="10"/>
          </p:nvPr>
        </p:nvSpPr>
        <p:spPr>
          <a:xfrm>
            <a:off x="508000" y="6019800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l" rtl="0">
              <a:spcBef>
                <a:spcPts val="0"/>
              </a:spcBef>
              <a:buClr>
                <a:schemeClr val="dk1"/>
              </a:buClr>
              <a:buSzPct val="150000"/>
              <a:buFont typeface="Arial" pitchFamily="34" charset="0"/>
              <a:buChar char="•"/>
              <a:defRPr sz="2800">
                <a:solidFill>
                  <a:srgbClr val="0070C0"/>
                </a:solidFill>
                <a:latin typeface="Trebuchet MS" pitchFamily="34" charset="0"/>
              </a:defRPr>
            </a:lvl1pPr>
            <a:lvl2pPr marL="742950" indent="-285750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marL="1143000" indent="-228600" algn="l" rtl="0">
              <a:spcBef>
                <a:spcPts val="320"/>
              </a:spcBef>
              <a:buClr>
                <a:schemeClr val="dk1"/>
              </a:buClr>
              <a:buSzPct val="100000"/>
              <a:buFont typeface="Wingdings"/>
              <a:buChar char="§"/>
              <a:defRPr sz="1600">
                <a:solidFill>
                  <a:schemeClr val="dk1"/>
                </a:solidFill>
              </a:defRPr>
            </a:lvl3pPr>
            <a:lvl4pPr marL="1600200" indent="-228600" algn="l" rtl="0">
              <a:spcBef>
                <a:spcPts val="320"/>
              </a:spcBef>
              <a:buClr>
                <a:schemeClr val="dk1"/>
              </a:buClr>
              <a:buSzPct val="166666"/>
              <a:buFont typeface="Arial"/>
              <a:buChar char="•"/>
              <a:defRPr sz="1600">
                <a:solidFill>
                  <a:schemeClr val="dk1"/>
                </a:solidFill>
              </a:defRPr>
            </a:lvl4pPr>
            <a:lvl5pPr marL="2057400" indent="-228600" algn="l" rtl="0">
              <a:spcBef>
                <a:spcPts val="280"/>
              </a:spcBef>
              <a:buClr>
                <a:schemeClr val="dk1"/>
              </a:buClr>
              <a:buSzPct val="100000"/>
              <a:buFont typeface="Courier New"/>
              <a:buChar char="o"/>
              <a:defRPr sz="1400" baseline="0">
                <a:solidFill>
                  <a:schemeClr val="dk1"/>
                </a:solidFill>
              </a:defRPr>
            </a:lvl5pPr>
            <a:lvl6pPr marL="2514600" indent="-228600" algn="l" rtl="0">
              <a:spcBef>
                <a:spcPts val="280"/>
              </a:spcBef>
              <a:buClr>
                <a:schemeClr val="dk1"/>
              </a:buClr>
              <a:buSzPct val="100000"/>
              <a:buFont typeface="Wingdings"/>
              <a:buChar char="§"/>
              <a:defRPr sz="1400">
                <a:solidFill>
                  <a:schemeClr val="dk1"/>
                </a:solidFill>
              </a:defRPr>
            </a:lvl6pPr>
            <a:lvl7pPr marL="2971800" indent="-228600" algn="l" rtl="0">
              <a:spcBef>
                <a:spcPts val="280"/>
              </a:spcBef>
              <a:buClr>
                <a:schemeClr val="dk1"/>
              </a:buClr>
              <a:buSzPct val="166666"/>
              <a:buFont typeface="Arial"/>
              <a:buChar char="•"/>
              <a:defRPr sz="1400">
                <a:solidFill>
                  <a:schemeClr val="dk1"/>
                </a:solidFill>
              </a:defRPr>
            </a:lvl7pPr>
            <a:lvl8pPr marL="3429000" indent="-228600" algn="l" rtl="0">
              <a:spcBef>
                <a:spcPts val="280"/>
              </a:spcBef>
              <a:buClr>
                <a:schemeClr val="dk1"/>
              </a:buClr>
              <a:buSzPct val="100000"/>
              <a:buFont typeface="Courier New"/>
              <a:buChar char="o"/>
              <a:defRPr sz="1400" baseline="0">
                <a:solidFill>
                  <a:schemeClr val="dk1"/>
                </a:solidFill>
              </a:defRPr>
            </a:lvl8pPr>
            <a:lvl9pPr marL="3886200" indent="-228600" algn="l" rtl="0">
              <a:spcBef>
                <a:spcPts val="280"/>
              </a:spcBef>
              <a:buClr>
                <a:schemeClr val="dk1"/>
              </a:buClr>
              <a:buSzPct val="100000"/>
              <a:buFont typeface="Wingdings"/>
              <a:buChar char="§"/>
              <a:defRPr sz="1400" baseline="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211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 baseline="0"/>
            </a:lvl1pPr>
            <a:lvl2pPr marL="800100" indent="-342900">
              <a:buFont typeface="Arial" charset="0"/>
              <a:buChar char="•"/>
              <a:defRPr sz="2800" baseline="0"/>
            </a:lvl2pPr>
            <a:lvl3pPr>
              <a:defRPr sz="2400" baseline="0"/>
            </a:lvl3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68EF2-4507-A043-B22E-B4821ABC75BB}" type="datetimeFigureOut">
              <a:rPr kumimoji="1" lang="zh-CN" altLang="en-US" smtClean="0"/>
              <a:t>17/12/19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36529-35D8-A84D-9791-F58949E349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68EF2-4507-A043-B22E-B4821ABC75BB}" type="datetimeFigureOut">
              <a:rPr kumimoji="1" lang="zh-CN" altLang="en-US" smtClean="0"/>
              <a:t>17/12/19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36529-35D8-A84D-9791-F58949E349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4688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68EF2-4507-A043-B22E-B4821ABC75BB}" type="datetimeFigureOut">
              <a:rPr kumimoji="1" lang="zh-CN" altLang="en-US" smtClean="0"/>
              <a:t>17/12/19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36529-35D8-A84D-9791-F58949E349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010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68EF2-4507-A043-B22E-B4821ABC75BB}" type="datetimeFigureOut">
              <a:rPr kumimoji="1" lang="zh-CN" altLang="en-US" smtClean="0"/>
              <a:t>17/12/19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36529-35D8-A84D-9791-F58949E349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6288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68EF2-4507-A043-B22E-B4821ABC75BB}" type="datetimeFigureOut">
              <a:rPr kumimoji="1" lang="zh-CN" altLang="en-US" smtClean="0"/>
              <a:t>17/12/19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36529-35D8-A84D-9791-F58949E349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1499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68EF2-4507-A043-B22E-B4821ABC75BB}" type="datetimeFigureOut">
              <a:rPr kumimoji="1" lang="zh-CN" altLang="en-US" smtClean="0"/>
              <a:t>17/12/19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36529-35D8-A84D-9791-F58949E349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93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68EF2-4507-A043-B22E-B4821ABC75BB}" type="datetimeFigureOut">
              <a:rPr kumimoji="1" lang="zh-CN" altLang="en-US" smtClean="0"/>
              <a:t>17/12/19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36529-35D8-A84D-9791-F58949E349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68EF2-4507-A043-B22E-B4821ABC75BB}" type="datetimeFigureOut">
              <a:rPr kumimoji="1" lang="zh-CN" altLang="en-US" smtClean="0"/>
              <a:t>17/12/19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36529-35D8-A84D-9791-F58949E349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7495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68EF2-4507-A043-B22E-B4821ABC75BB}" type="datetimeFigureOut">
              <a:rPr kumimoji="1" lang="zh-CN" altLang="en-US" smtClean="0"/>
              <a:t>17/12/19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36529-35D8-A84D-9791-F58949E349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5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jpeg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Relationship Id="rId3" Type="http://schemas.openxmlformats.org/officeDocument/2006/relationships/image" Target="../media/image39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Relationship Id="rId3" Type="http://schemas.openxmlformats.org/officeDocument/2006/relationships/image" Target="../media/image39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面向应用的数据</a:t>
            </a:r>
            <a:r>
              <a:rPr kumimoji="1" lang="zh-CN" altLang="en-US" dirty="0"/>
              <a:t>中心</a:t>
            </a:r>
            <a:r>
              <a:rPr kumimoji="1" lang="zh-CN" altLang="en-US" dirty="0" smtClean="0"/>
              <a:t>网络服务质量优化研究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sz="3600" b="1" dirty="0" smtClean="0"/>
              <a:t>汇报人：张晗</a:t>
            </a:r>
          </a:p>
          <a:p>
            <a:r>
              <a:rPr kumimoji="1" lang="zh-CN" altLang="en-US" sz="3600" b="1" dirty="0" smtClean="0"/>
              <a:t>导师：尹霞</a:t>
            </a:r>
          </a:p>
          <a:p>
            <a:fld id="{D774F593-4E6D-F64F-9DAA-D4AAAFA845E0}" type="datetime5">
              <a:rPr kumimoji="1" lang="zh-CN" altLang="en-US" sz="3600" b="1"/>
              <a:t>2017/12/19</a:t>
            </a:fld>
            <a:endParaRPr kumimoji="1" lang="zh-CN" alt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 dirty="0"/>
              <a:t>一</a:t>
            </a:r>
            <a:r>
              <a:rPr kumimoji="1" lang="en-US" altLang="zh-CN" b="1" dirty="0"/>
              <a:t>.</a:t>
            </a:r>
            <a:r>
              <a:rPr kumimoji="1" lang="zh-CN" altLang="en-US" b="1" dirty="0"/>
              <a:t>选题的</a:t>
            </a:r>
            <a:r>
              <a:rPr kumimoji="1" lang="zh-CN" altLang="en-US" b="1" dirty="0">
                <a:solidFill>
                  <a:srgbClr val="FF0000"/>
                </a:solidFill>
              </a:rPr>
              <a:t>背景</a:t>
            </a:r>
            <a:r>
              <a:rPr kumimoji="1" lang="zh-CN" altLang="en-US" b="1" dirty="0"/>
              <a:t>，目的和意义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1282" y="1894396"/>
            <a:ext cx="10515600" cy="4351338"/>
          </a:xfrm>
        </p:spPr>
        <p:txBody>
          <a:bodyPr/>
          <a:lstStyle/>
          <a:p>
            <a:r>
              <a:rPr lang="zh-CN" altLang="en-US" dirty="0" smtClean="0"/>
              <a:t>项目背景</a:t>
            </a:r>
            <a:endParaRPr lang="en-US" altLang="zh-CN" dirty="0"/>
          </a:p>
          <a:p>
            <a:pPr lvl="1"/>
            <a:r>
              <a:rPr lang="en-US" altLang="zh-CN" dirty="0" smtClean="0"/>
              <a:t>863</a:t>
            </a:r>
            <a:r>
              <a:rPr lang="zh-CN" altLang="en-US" dirty="0"/>
              <a:t>项目</a:t>
            </a:r>
            <a:r>
              <a:rPr lang="zh-CN" altLang="en-US" dirty="0" smtClean="0"/>
              <a:t>：</a:t>
            </a:r>
            <a:r>
              <a:rPr lang="zh-CN" altLang="zh-CN" dirty="0" smtClean="0"/>
              <a:t>软件定义网络关键</a:t>
            </a:r>
            <a:r>
              <a:rPr lang="zh-CN" altLang="zh-CN" dirty="0"/>
              <a:t>技术研发与</a:t>
            </a:r>
            <a:r>
              <a:rPr lang="zh-CN" altLang="zh-CN" dirty="0" smtClean="0"/>
              <a:t>示范</a:t>
            </a:r>
            <a:endParaRPr lang="en-US" altLang="zh-CN" dirty="0"/>
          </a:p>
          <a:p>
            <a:pPr lvl="2"/>
            <a:r>
              <a:rPr lang="zh-CN" altLang="en-US" dirty="0" smtClean="0"/>
              <a:t>课题：“</a:t>
            </a:r>
            <a:r>
              <a:rPr lang="en-US" altLang="zh-CN" dirty="0" smtClean="0"/>
              <a:t>SDN</a:t>
            </a:r>
            <a:r>
              <a:rPr lang="zh-CN" altLang="en-US" dirty="0" smtClean="0"/>
              <a:t>的验证与示范”</a:t>
            </a:r>
            <a:endParaRPr lang="en-US" altLang="zh-CN" dirty="0" smtClean="0"/>
          </a:p>
          <a:p>
            <a:pPr lvl="2"/>
            <a:endParaRPr lang="en-US" altLang="zh-CN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339" y="3284984"/>
            <a:ext cx="5976664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椭圆 4"/>
          <p:cNvSpPr/>
          <p:nvPr/>
        </p:nvSpPr>
        <p:spPr>
          <a:xfrm>
            <a:off x="8184232" y="3284984"/>
            <a:ext cx="936104" cy="26642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165558" y="4333383"/>
            <a:ext cx="3486726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76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 dirty="0"/>
              <a:t>一</a:t>
            </a:r>
            <a:r>
              <a:rPr kumimoji="1" lang="en-US" altLang="zh-CN" b="1" dirty="0"/>
              <a:t>.</a:t>
            </a:r>
            <a:r>
              <a:rPr kumimoji="1" lang="zh-CN" altLang="en-US" b="1" dirty="0"/>
              <a:t>选题的背景，</a:t>
            </a:r>
            <a:r>
              <a:rPr kumimoji="1" lang="zh-CN" altLang="en-US" b="1" dirty="0">
                <a:solidFill>
                  <a:srgbClr val="FF0000"/>
                </a:solidFill>
              </a:rPr>
              <a:t>目的</a:t>
            </a:r>
            <a:r>
              <a:rPr kumimoji="1" lang="zh-CN" altLang="en-US" b="1" dirty="0"/>
              <a:t>和意义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对应用在数据中心传输进行需求分析，提出</a:t>
            </a:r>
            <a:r>
              <a:rPr lang="zh-CN" altLang="en-US" b="1" dirty="0" smtClean="0">
                <a:solidFill>
                  <a:srgbClr val="0033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需求模型</a:t>
            </a:r>
            <a:endParaRPr lang="zh-CN" altLang="en-US" b="1" dirty="0">
              <a:solidFill>
                <a:srgbClr val="0033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针对只经过单一数据中心的应用</a:t>
            </a:r>
            <a:r>
              <a:rPr kumimoji="1" lang="en-US" altLang="zh-CN" dirty="0" smtClean="0"/>
              <a:t>(intra-DC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application)</a:t>
            </a:r>
            <a:r>
              <a:rPr kumimoji="1" lang="zh-CN" altLang="en-US" dirty="0" smtClean="0"/>
              <a:t>，结合端系统，使用</a:t>
            </a:r>
            <a:r>
              <a:rPr lang="zh-CN" altLang="en-US" b="1" dirty="0" smtClean="0">
                <a:solidFill>
                  <a:srgbClr val="0033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分布式</a:t>
            </a:r>
            <a:r>
              <a:rPr kumimoji="1" lang="zh-CN" altLang="en-US" dirty="0"/>
              <a:t>方法</a:t>
            </a:r>
            <a:r>
              <a:rPr kumimoji="1" lang="zh-CN" altLang="en-US" dirty="0" smtClean="0"/>
              <a:t>进行应用传输优化</a:t>
            </a:r>
          </a:p>
          <a:p>
            <a:endParaRPr kumimoji="1" lang="zh-CN" altLang="en-US" dirty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针对须经过多个数据中心的应用</a:t>
            </a:r>
            <a:r>
              <a:rPr kumimoji="1" lang="en-US" altLang="zh-CN" dirty="0"/>
              <a:t>(</a:t>
            </a:r>
            <a:r>
              <a:rPr kumimoji="1" lang="en-US" altLang="zh-CN" dirty="0" smtClean="0"/>
              <a:t>inter-DC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application) </a:t>
            </a:r>
            <a:r>
              <a:rPr kumimoji="1" lang="zh-CN" altLang="en-US" dirty="0" smtClean="0"/>
              <a:t>，结合具体网络拓等条件，使用</a:t>
            </a:r>
            <a:r>
              <a:rPr kumimoji="1" lang="zh-CN" altLang="en-US" b="1" dirty="0" smtClean="0">
                <a:solidFill>
                  <a:srgbClr val="0432FF"/>
                </a:solidFill>
              </a:rPr>
              <a:t>集中式调度</a:t>
            </a:r>
            <a:r>
              <a:rPr kumimoji="1" lang="zh-CN" altLang="en-US" dirty="0" smtClean="0"/>
              <a:t>进行</a:t>
            </a:r>
            <a:r>
              <a:rPr kumimoji="1" lang="zh-CN" altLang="en-US" dirty="0"/>
              <a:t>应用传输优化</a:t>
            </a:r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 </a:t>
            </a:r>
            <a:r>
              <a:rPr lang="zh-CN" altLang="en-US" b="1" dirty="0" smtClean="0">
                <a:solidFill>
                  <a:srgbClr val="0033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实现</a:t>
            </a:r>
            <a:r>
              <a:rPr lang="zh-CN" altLang="en-US" dirty="0" smtClean="0"/>
              <a:t>数据中心应用传输</a:t>
            </a:r>
            <a:r>
              <a:rPr lang="zh-CN" altLang="en-US" b="1" dirty="0" smtClean="0">
                <a:solidFill>
                  <a:srgbClr val="0033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优化</a:t>
            </a:r>
            <a:r>
              <a:rPr lang="zh-CN" altLang="en-US" dirty="0" smtClean="0"/>
              <a:t>、</a:t>
            </a:r>
            <a:r>
              <a:rPr lang="zh-CN" altLang="en-US" dirty="0"/>
              <a:t>搭建</a:t>
            </a:r>
            <a:r>
              <a:rPr lang="zh-CN" altLang="en-US" b="1" dirty="0">
                <a:solidFill>
                  <a:srgbClr val="0033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测试床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211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一</a:t>
            </a:r>
            <a:r>
              <a:rPr lang="en-US" altLang="zh-CN" b="1" dirty="0"/>
              <a:t>. </a:t>
            </a:r>
            <a:r>
              <a:rPr lang="zh-CN" altLang="en-US" b="1" dirty="0"/>
              <a:t>选题的背景、目的及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意义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 smtClean="0"/>
          </a:p>
          <a:p>
            <a:r>
              <a:rPr kumimoji="1" lang="zh-CN" altLang="en-US" dirty="0" smtClean="0"/>
              <a:t>构建基于应用的数据中心传输调度框架，使得应用提供更好的</a:t>
            </a:r>
            <a:r>
              <a:rPr kumimoji="1" lang="zh-CN" altLang="en-US" b="1" dirty="0" smtClean="0">
                <a:solidFill>
                  <a:srgbClr val="0432FF"/>
                </a:solidFill>
              </a:rPr>
              <a:t>用户体验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通过对数据中心中数据应用的数据流进行调度和传输优化，可以充分合理的利用信道，提高</a:t>
            </a:r>
            <a:r>
              <a:rPr kumimoji="1" lang="zh-CN" altLang="en-US" b="1" dirty="0" smtClean="0">
                <a:solidFill>
                  <a:srgbClr val="0432FF"/>
                </a:solidFill>
              </a:rPr>
              <a:t>资源利用率</a:t>
            </a:r>
            <a:endParaRPr kumimoji="1" lang="zh-CN" altLang="en-US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8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dirty="0"/>
              <a:t>主要内容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chemeClr val="hlink"/>
                </a:solidFill>
              </a:rPr>
              <a:t>一</a:t>
            </a:r>
            <a:r>
              <a:rPr lang="en-US" altLang="zh-CN" dirty="0">
                <a:solidFill>
                  <a:schemeClr val="hlink"/>
                </a:solidFill>
              </a:rPr>
              <a:t>. </a:t>
            </a:r>
            <a:r>
              <a:rPr lang="zh-CN" altLang="en-US" dirty="0">
                <a:solidFill>
                  <a:schemeClr val="hlink"/>
                </a:solidFill>
              </a:rPr>
              <a:t>选题背景、目的及意义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b="1" i="1" u="sng" dirty="0">
                <a:solidFill>
                  <a:srgbClr val="FF0000"/>
                </a:solidFill>
              </a:rPr>
              <a:t>二</a:t>
            </a:r>
            <a:r>
              <a:rPr lang="en-US" altLang="zh-CN" b="1" i="1" u="sng" dirty="0">
                <a:solidFill>
                  <a:srgbClr val="FF0000"/>
                </a:solidFill>
              </a:rPr>
              <a:t>. </a:t>
            </a:r>
            <a:r>
              <a:rPr lang="zh-CN" altLang="en-US" b="1" i="1" u="sng" dirty="0">
                <a:solidFill>
                  <a:srgbClr val="FF0000"/>
                </a:solidFill>
              </a:rPr>
              <a:t>国内外研究现状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三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研究内容及拟解决的主要问题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四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研究方案及可行性分析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五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可能的创新点及预期成果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六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进度计划安排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七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已有研究成果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八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参考文献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9409113" y="1570038"/>
            <a:ext cx="9969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chemeClr val="hlink"/>
                </a:solidFill>
                <a:latin typeface="Arial" charset="0"/>
              </a:rPr>
              <a:t>文献</a:t>
            </a:r>
          </a:p>
          <a:p>
            <a:pPr eaLnBrk="1" hangingPunct="1"/>
            <a:r>
              <a:rPr lang="zh-CN" altLang="en-US" sz="3200" dirty="0">
                <a:solidFill>
                  <a:schemeClr val="hlink"/>
                </a:solidFill>
                <a:latin typeface="Arial" charset="0"/>
              </a:rPr>
              <a:t>综述</a:t>
            </a: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9609139" y="3068639"/>
            <a:ext cx="59503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accent2"/>
                </a:solidFill>
                <a:latin typeface="Arial" charset="0"/>
              </a:rPr>
              <a:t>选</a:t>
            </a:r>
          </a:p>
          <a:p>
            <a:pPr eaLnBrk="1" hangingPunct="1"/>
            <a:r>
              <a:rPr lang="zh-CN" altLang="en-US" sz="3200">
                <a:solidFill>
                  <a:schemeClr val="accent2"/>
                </a:solidFill>
                <a:latin typeface="Arial" charset="0"/>
              </a:rPr>
              <a:t>题</a:t>
            </a:r>
            <a:br>
              <a:rPr lang="zh-CN" altLang="en-US" sz="3200">
                <a:solidFill>
                  <a:schemeClr val="accent2"/>
                </a:solidFill>
                <a:latin typeface="Arial" charset="0"/>
              </a:rPr>
            </a:br>
            <a:r>
              <a:rPr lang="zh-CN" altLang="en-US" sz="3200">
                <a:solidFill>
                  <a:schemeClr val="accent2"/>
                </a:solidFill>
                <a:latin typeface="Arial" charset="0"/>
              </a:rPr>
              <a:t>报</a:t>
            </a:r>
          </a:p>
          <a:p>
            <a:pPr eaLnBrk="1" hangingPunct="1"/>
            <a:r>
              <a:rPr lang="zh-CN" altLang="en-US" sz="3200">
                <a:solidFill>
                  <a:schemeClr val="accent2"/>
                </a:solidFill>
                <a:latin typeface="Arial" charset="0"/>
              </a:rPr>
              <a:t>告</a:t>
            </a:r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 flipV="1">
            <a:off x="1016000" y="2771775"/>
            <a:ext cx="10337800" cy="51329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73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27529462"/>
              </p:ext>
            </p:extLst>
          </p:nvPr>
        </p:nvGraphicFramePr>
        <p:xfrm>
          <a:off x="2855640" y="1628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二</a:t>
            </a:r>
            <a:r>
              <a:rPr lang="en-US" altLang="zh-CN" dirty="0"/>
              <a:t>. </a:t>
            </a:r>
            <a:r>
              <a:rPr lang="zh-CN" altLang="en-US" dirty="0"/>
              <a:t>国内外研究现状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17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二</a:t>
            </a:r>
            <a:r>
              <a:rPr lang="en-US" altLang="zh-CN" dirty="0"/>
              <a:t>. </a:t>
            </a:r>
            <a:r>
              <a:rPr lang="zh-CN" altLang="en-US" dirty="0"/>
              <a:t>国内外研究现状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0841" y="1368425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学术界对数据中心</a:t>
            </a:r>
            <a:r>
              <a:rPr kumimoji="1" lang="zh-CN" altLang="en-US" dirty="0" smtClean="0"/>
              <a:t>内</a:t>
            </a:r>
            <a:r>
              <a:rPr kumimoji="1" lang="en-US" altLang="zh-CN" dirty="0" smtClean="0"/>
              <a:t>(intra-DC)</a:t>
            </a:r>
            <a:r>
              <a:rPr kumimoji="1" lang="zh-CN" altLang="en-US" dirty="0" smtClean="0"/>
              <a:t>传输优化方案</a:t>
            </a:r>
            <a:endParaRPr kumimoji="1" lang="zh-CN" altLang="en-US" dirty="0"/>
          </a:p>
          <a:p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189168"/>
              </p:ext>
            </p:extLst>
          </p:nvPr>
        </p:nvGraphicFramePr>
        <p:xfrm>
          <a:off x="147918" y="1994454"/>
          <a:ext cx="11887201" cy="4552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3929"/>
                <a:gridCol w="1198490"/>
                <a:gridCol w="2444597"/>
                <a:gridCol w="1883341"/>
                <a:gridCol w="1323082"/>
                <a:gridCol w="1018087"/>
                <a:gridCol w="1477780"/>
                <a:gridCol w="1327895"/>
              </a:tblGrid>
              <a:tr h="0">
                <a:tc rowSpan="2"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Categories 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method</a:t>
                      </a:r>
                      <a:endParaRPr lang="zh-CN" altLang="en-US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Proposals 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Modifications to 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FCT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deadline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TCP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switches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applications 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606">
                <a:tc rowSpan="2"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Reducing queue length 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DCTCP</a:t>
                      </a:r>
                      <a:r>
                        <a:rPr lang="en-US" altLang="zh-CN" sz="1800" b="1" baseline="30000" dirty="0" smtClean="0"/>
                        <a:t>[1]</a:t>
                      </a:r>
                      <a:r>
                        <a:rPr lang="zh-CN" altLang="en-US" sz="1800" b="1" baseline="30000" dirty="0" smtClean="0"/>
                        <a:t> </a:t>
                      </a:r>
                      <a:r>
                        <a:rPr lang="zh-CN" altLang="en-US" sz="1800" b="1" baseline="0" dirty="0" smtClean="0"/>
                        <a:t> </a:t>
                      </a:r>
                      <a:r>
                        <a:rPr lang="en-US" altLang="zh-CN" sz="1800" b="1" baseline="-25000" dirty="0" smtClean="0"/>
                        <a:t>[sigcomm2010]</a:t>
                      </a:r>
                      <a:endParaRPr lang="zh-CN" altLang="en-US" sz="1600" b="1" baseline="-25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Mircrsoft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8756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HULL</a:t>
                      </a:r>
                      <a:r>
                        <a:rPr lang="en-US" altLang="zh-CN" sz="1800" b="1" baseline="30000" dirty="0" smtClean="0"/>
                        <a:t>[2]</a:t>
                      </a:r>
                      <a:r>
                        <a:rPr lang="zh-CN" altLang="en-US" sz="1800" b="1" baseline="0" dirty="0" smtClean="0"/>
                        <a:t> </a:t>
                      </a:r>
                      <a:r>
                        <a:rPr lang="en-US" altLang="zh-CN" sz="1800" b="1" baseline="-25000" dirty="0" smtClean="0"/>
                        <a:t>[NSDI</a:t>
                      </a:r>
                      <a:r>
                        <a:rPr lang="zh-CN" altLang="en-US" sz="1800" b="1" baseline="-25000" dirty="0" smtClean="0"/>
                        <a:t> </a:t>
                      </a:r>
                      <a:r>
                        <a:rPr lang="en-US" altLang="zh-CN" sz="1800" b="1" baseline="-25000" dirty="0" smtClean="0"/>
                        <a:t>2012]</a:t>
                      </a:r>
                      <a:endParaRPr lang="zh-CN" altLang="en-US" sz="1800" b="1" baseline="-25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Mircrsoft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325">
                <a:tc rowSpan="6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Prioritizing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flows based on 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dead-line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D3</a:t>
                      </a:r>
                      <a:r>
                        <a:rPr lang="en-US" altLang="zh-CN" b="1" baseline="30000" dirty="0" smtClean="0"/>
                        <a:t>[11]</a:t>
                      </a:r>
                      <a:r>
                        <a:rPr lang="en-US" altLang="zh-CN" b="1" baseline="-25000" dirty="0" smtClean="0"/>
                        <a:t>[sigcomm2011]</a:t>
                      </a:r>
                      <a:endParaRPr lang="zh-CN" altLang="en-US" b="1" baseline="-25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Mircrsoft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4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D2TCP</a:t>
                      </a:r>
                      <a:r>
                        <a:rPr lang="en-US" altLang="zh-CN" b="1" baseline="30000" dirty="0" smtClean="0"/>
                        <a:t>[10]</a:t>
                      </a:r>
                      <a:r>
                        <a:rPr lang="en-US" altLang="zh-CN" b="1" baseline="-25000" dirty="0" smtClean="0"/>
                        <a:t>[sigcomm2012]</a:t>
                      </a:r>
                      <a:endParaRPr lang="zh-CN" altLang="en-US" b="1" baseline="-25000" dirty="0" smtClean="0"/>
                    </a:p>
                    <a:p>
                      <a:pPr algn="ctr"/>
                      <a:endParaRPr lang="zh-CN" altLang="en-US" b="1" baseline="30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tail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google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MCP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baseline="30000" dirty="0" smtClean="0"/>
                        <a:t>[4]</a:t>
                      </a:r>
                      <a:r>
                        <a:rPr lang="en-US" altLang="zh-CN" b="1" dirty="0" smtClean="0"/>
                        <a:t> </a:t>
                      </a:r>
                      <a:r>
                        <a:rPr lang="en-US" altLang="zh-CN" b="1" baseline="-25000" dirty="0" smtClean="0"/>
                        <a:t>[</a:t>
                      </a:r>
                      <a:r>
                        <a:rPr lang="en-US" altLang="zh-CN" b="1" baseline="-25000" dirty="0" err="1" smtClean="0"/>
                        <a:t>hotnets</a:t>
                      </a:r>
                      <a:r>
                        <a:rPr lang="zh-CN" altLang="en-US" b="1" baseline="-25000" dirty="0" smtClean="0"/>
                        <a:t> </a:t>
                      </a:r>
                      <a:r>
                        <a:rPr lang="en-US" altLang="zh-CN" b="1" baseline="-25000" dirty="0" smtClean="0"/>
                        <a:t>2013]</a:t>
                      </a:r>
                      <a:endParaRPr lang="zh-CN" altLang="en-US" b="1" baseline="-25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3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flow-size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PDQ</a:t>
                      </a:r>
                      <a:r>
                        <a:rPr lang="en-US" altLang="zh-CN" b="1" baseline="30000" dirty="0" smtClean="0"/>
                        <a:t>[7]</a:t>
                      </a:r>
                      <a:r>
                        <a:rPr lang="zh-CN" altLang="en-US" b="1" baseline="0" dirty="0" smtClean="0"/>
                        <a:t> </a:t>
                      </a:r>
                      <a:r>
                        <a:rPr lang="en-US" altLang="zh-CN" b="1" baseline="-25000" dirty="0" smtClean="0"/>
                        <a:t>[sigcomm2012]</a:t>
                      </a:r>
                      <a:endParaRPr lang="zh-CN" altLang="en-US" b="1" baseline="-25000" dirty="0" smtClean="0"/>
                    </a:p>
                    <a:p>
                      <a:pPr algn="ctr"/>
                      <a:endParaRPr lang="zh-CN" altLang="en-US" b="1" baseline="30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tail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google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08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 smtClean="0"/>
                        <a:t>pFarbric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baseline="30000" dirty="0" smtClean="0"/>
                        <a:t>[3]</a:t>
                      </a:r>
                      <a:r>
                        <a:rPr lang="zh-CN" altLang="en-US" b="1" baseline="30000" dirty="0" smtClean="0"/>
                        <a:t> </a:t>
                      </a:r>
                      <a:r>
                        <a:rPr lang="en-US" altLang="zh-CN" b="1" baseline="-25000" dirty="0" smtClean="0"/>
                        <a:t>[sigcomm2014]</a:t>
                      </a:r>
                      <a:endParaRPr lang="zh-CN" altLang="en-US" b="1" baseline="-25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tail&amp;mean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app</a:t>
                      </a:r>
                      <a:endParaRPr lang="zh-CN" altLang="en-US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 smtClean="0"/>
                        <a:t>DeTail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baseline="30000" dirty="0" smtClean="0"/>
                        <a:t>[14]</a:t>
                      </a:r>
                      <a:r>
                        <a:rPr lang="zh-CN" altLang="en-US" b="1" baseline="0" dirty="0" smtClean="0"/>
                        <a:t> </a:t>
                      </a:r>
                      <a:r>
                        <a:rPr lang="en-US" altLang="zh-CN" b="1" baseline="-25000" dirty="0" smtClean="0"/>
                        <a:t>[sigcomm2012]</a:t>
                      </a:r>
                      <a:endParaRPr lang="zh-CN" altLang="en-US" b="1" baseline="-25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tail</a:t>
                      </a:r>
                      <a:endParaRPr lang="zh-CN" altLang="en-US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YES</a:t>
                      </a:r>
                      <a:endParaRPr lang="zh-CN" altLang="en-US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YES</a:t>
                      </a:r>
                      <a:endParaRPr lang="zh-CN" altLang="en-US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YES</a:t>
                      </a:r>
                      <a:endParaRPr lang="zh-CN" altLang="en-US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11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二</a:t>
            </a:r>
            <a:r>
              <a:rPr lang="en-US" altLang="zh-CN" dirty="0"/>
              <a:t>. </a:t>
            </a:r>
            <a:r>
              <a:rPr lang="zh-CN" altLang="en-US" dirty="0"/>
              <a:t>国内外研究现状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49107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学术界对数据中心内</a:t>
            </a:r>
            <a:r>
              <a:rPr kumimoji="1" lang="en-US" altLang="zh-CN" dirty="0"/>
              <a:t>(intra-DC)</a:t>
            </a:r>
            <a:r>
              <a:rPr kumimoji="1" lang="zh-CN" altLang="en-US" dirty="0"/>
              <a:t>传输优化方案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314107"/>
              </p:ext>
            </p:extLst>
          </p:nvPr>
        </p:nvGraphicFramePr>
        <p:xfrm>
          <a:off x="838200" y="2055719"/>
          <a:ext cx="11079480" cy="3992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9308"/>
                <a:gridCol w="2869068"/>
                <a:gridCol w="1281090"/>
                <a:gridCol w="1155483"/>
                <a:gridCol w="1002178"/>
                <a:gridCol w="1454687"/>
                <a:gridCol w="1237666"/>
              </a:tblGrid>
              <a:tr h="0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Categories </a:t>
                      </a:r>
                      <a:endParaRPr lang="en-US" altLang="zh-CN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zh-CN" b="1" dirty="0" smtClean="0"/>
                        <a:t>method</a:t>
                      </a:r>
                      <a:endParaRPr lang="zh-CN" altLang="en-US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Proposals 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Modifications to 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FCT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deadline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TCP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switches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applications 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73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Accelerating</a:t>
                      </a:r>
                      <a:r>
                        <a:rPr lang="zh-CN" altLang="en-US" sz="2000" b="1" baseline="0" dirty="0" smtClean="0"/>
                        <a:t> </a:t>
                      </a:r>
                      <a:r>
                        <a:rPr lang="en-US" altLang="zh-CN" sz="2000" b="1" baseline="0" dirty="0" smtClean="0"/>
                        <a:t>retransmissions</a:t>
                      </a:r>
                      <a:endParaRPr lang="zh-CN" altLang="en-US" sz="20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 smtClean="0"/>
                        <a:t>DIBS</a:t>
                      </a:r>
                      <a:r>
                        <a:rPr lang="zh-CN" altLang="en-US" sz="1600" b="1" dirty="0" smtClean="0"/>
                        <a:t> </a:t>
                      </a:r>
                      <a:r>
                        <a:rPr lang="en-US" altLang="zh-CN" sz="1600" b="1" baseline="30000" dirty="0" smtClean="0"/>
                        <a:t>[13]</a:t>
                      </a:r>
                      <a:r>
                        <a:rPr lang="zh-CN" altLang="en-US" sz="1600" b="1" baseline="0" dirty="0" smtClean="0"/>
                        <a:t> </a:t>
                      </a:r>
                      <a:r>
                        <a:rPr lang="en-US" altLang="zh-CN" sz="1600" b="1" baseline="-25000" dirty="0" smtClean="0"/>
                        <a:t>[EuroSys2013]</a:t>
                      </a:r>
                      <a:endParaRPr lang="zh-CN" altLang="en-US" sz="1600" b="1" baseline="-25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tail</a:t>
                      </a:r>
                      <a:endParaRPr lang="zh-CN" altLang="en-US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NO</a:t>
                      </a:r>
                      <a:endParaRPr lang="zh-CN" altLang="en-US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YES</a:t>
                      </a:r>
                      <a:endParaRPr lang="zh-CN" altLang="en-US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YES</a:t>
                      </a:r>
                      <a:endParaRPr lang="zh-CN" altLang="en-US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NO</a:t>
                      </a:r>
                      <a:endParaRPr lang="zh-CN" altLang="en-US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93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 err="1" smtClean="0"/>
                        <a:t>FastLane</a:t>
                      </a:r>
                      <a:r>
                        <a:rPr lang="zh-CN" altLang="en-US" sz="1600" b="1" dirty="0" smtClean="0"/>
                        <a:t> </a:t>
                      </a:r>
                      <a:r>
                        <a:rPr lang="en-US" altLang="zh-CN" sz="1600" b="1" baseline="30000" dirty="0" smtClean="0"/>
                        <a:t>[15]</a:t>
                      </a:r>
                      <a:r>
                        <a:rPr lang="zh-CN" altLang="en-US" sz="1600" b="1" baseline="0" dirty="0" smtClean="0"/>
                        <a:t> </a:t>
                      </a:r>
                      <a:r>
                        <a:rPr lang="en-US" altLang="zh-CN" sz="1600" b="1" baseline="-25000" dirty="0" smtClean="0"/>
                        <a:t>[sigcomm2013]</a:t>
                      </a:r>
                      <a:endParaRPr lang="zh-CN" altLang="en-US" sz="1600" b="1" baseline="-25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tail</a:t>
                      </a:r>
                      <a:endParaRPr lang="zh-CN" altLang="en-US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/>
                        <a:t>NO</a:t>
                      </a:r>
                      <a:endParaRPr lang="zh-CN" altLang="en-US" sz="1600" b="1" dirty="0" smtClean="0"/>
                    </a:p>
                    <a:p>
                      <a:pPr algn="ctr"/>
                      <a:endParaRPr lang="zh-CN" altLang="en-US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YES</a:t>
                      </a:r>
                      <a:endParaRPr lang="zh-CN" altLang="en-US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YES</a:t>
                      </a:r>
                      <a:endParaRPr lang="zh-CN" altLang="en-US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google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6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 smtClean="0"/>
                        <a:t>CP</a:t>
                      </a:r>
                      <a:r>
                        <a:rPr lang="zh-CN" altLang="en-US" sz="1600" b="1" dirty="0" smtClean="0"/>
                        <a:t> </a:t>
                      </a:r>
                      <a:r>
                        <a:rPr lang="en-US" altLang="zh-CN" sz="1600" b="1" baseline="30000" dirty="0" smtClean="0"/>
                        <a:t>[5]</a:t>
                      </a:r>
                      <a:r>
                        <a:rPr lang="en-US" altLang="zh-CN" sz="1600" b="1" baseline="-25000" dirty="0" smtClean="0"/>
                        <a:t>[NSDI</a:t>
                      </a:r>
                      <a:r>
                        <a:rPr lang="zh-CN" altLang="en-US" sz="1600" b="1" baseline="-25000" dirty="0" smtClean="0"/>
                        <a:t> </a:t>
                      </a:r>
                      <a:r>
                        <a:rPr lang="en-US" altLang="zh-CN" sz="1600" b="1" baseline="-25000" dirty="0" smtClean="0"/>
                        <a:t>2014]</a:t>
                      </a:r>
                      <a:endParaRPr lang="zh-CN" altLang="en-US" sz="1600" b="1" baseline="-25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/>
                        <a:t>tail</a:t>
                      </a:r>
                      <a:endParaRPr lang="zh-CN" altLang="en-US" sz="1600" b="1" dirty="0" smtClean="0"/>
                    </a:p>
                    <a:p>
                      <a:pPr algn="ctr"/>
                      <a:endParaRPr lang="zh-CN" altLang="en-US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NO</a:t>
                      </a:r>
                      <a:endParaRPr lang="zh-CN" altLang="en-US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YES</a:t>
                      </a:r>
                      <a:endParaRPr lang="zh-CN" altLang="en-US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YES</a:t>
                      </a:r>
                      <a:endParaRPr lang="zh-CN" altLang="en-US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HP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8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Exploiting</a:t>
                      </a:r>
                      <a:r>
                        <a:rPr lang="zh-CN" altLang="en-US" sz="2000" b="1" baseline="0" dirty="0" smtClean="0"/>
                        <a:t> </a:t>
                      </a:r>
                      <a:r>
                        <a:rPr lang="en-US" altLang="zh-CN" sz="2000" b="1" baseline="0" dirty="0" smtClean="0"/>
                        <a:t>Multipath</a:t>
                      </a:r>
                      <a:endParaRPr lang="zh-CN" altLang="en-US" sz="20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 err="1" smtClean="0"/>
                        <a:t>RepFlow</a:t>
                      </a:r>
                      <a:r>
                        <a:rPr lang="zh-CN" altLang="en-US" sz="1600" b="1" dirty="0" smtClean="0"/>
                        <a:t> </a:t>
                      </a:r>
                      <a:r>
                        <a:rPr lang="en-US" altLang="zh-CN" sz="1600" b="1" baseline="30000" dirty="0" smtClean="0"/>
                        <a:t>[12]</a:t>
                      </a:r>
                      <a:r>
                        <a:rPr lang="zh-CN" altLang="en-US" sz="1600" b="1" baseline="30000" dirty="0" smtClean="0"/>
                        <a:t> </a:t>
                      </a:r>
                      <a:r>
                        <a:rPr lang="en-US" altLang="zh-CN" sz="1600" b="1" baseline="-25000" dirty="0" smtClean="0"/>
                        <a:t>[INFOCOM2014]</a:t>
                      </a:r>
                      <a:endParaRPr lang="zh-CN" altLang="en-US" sz="1600" b="1" baseline="-25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err="1" smtClean="0"/>
                        <a:t>mean&amp;tail</a:t>
                      </a:r>
                      <a:endParaRPr lang="zh-CN" altLang="en-US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NO</a:t>
                      </a:r>
                      <a:endParaRPr lang="zh-CN" altLang="en-US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NO</a:t>
                      </a:r>
                      <a:endParaRPr lang="zh-CN" altLang="en-US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NO</a:t>
                      </a:r>
                      <a:endParaRPr lang="zh-CN" altLang="en-US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8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Delay-based</a:t>
                      </a:r>
                      <a:endParaRPr lang="zh-CN" altLang="en-US" sz="20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 smtClean="0"/>
                        <a:t>Timely</a:t>
                      </a:r>
                      <a:r>
                        <a:rPr lang="zh-CN" altLang="en-US" sz="1600" b="1" dirty="0" smtClean="0"/>
                        <a:t> </a:t>
                      </a:r>
                      <a:r>
                        <a:rPr lang="en-US" altLang="zh-CN" sz="1600" b="1" baseline="30000" dirty="0" smtClean="0"/>
                        <a:t>[25]</a:t>
                      </a:r>
                      <a:r>
                        <a:rPr lang="zh-CN" altLang="en-US" sz="1600" b="1" baseline="30000" dirty="0" smtClean="0"/>
                        <a:t> </a:t>
                      </a:r>
                      <a:r>
                        <a:rPr lang="en-US" altLang="zh-CN" sz="1600" b="1" baseline="-25000" dirty="0" smtClean="0"/>
                        <a:t>[Sigcomm2015]</a:t>
                      </a:r>
                      <a:endParaRPr lang="zh-CN" altLang="en-US" sz="1600" b="1" baseline="-25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err="1" smtClean="0"/>
                        <a:t>mean&amp;tail</a:t>
                      </a:r>
                      <a:endParaRPr lang="zh-CN" altLang="en-US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NO</a:t>
                      </a:r>
                      <a:endParaRPr lang="zh-CN" altLang="en-US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YES</a:t>
                      </a:r>
                      <a:endParaRPr lang="zh-CN" altLang="en-US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NO</a:t>
                      </a:r>
                      <a:endParaRPr lang="zh-CN" altLang="en-US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google</a:t>
                      </a:r>
                      <a:endParaRPr lang="zh-CN" altLang="en-US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8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Task-aware</a:t>
                      </a:r>
                      <a:endParaRPr lang="zh-CN" altLang="en-US" sz="20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 err="1" smtClean="0"/>
                        <a:t>Baraat</a:t>
                      </a:r>
                      <a:r>
                        <a:rPr lang="en-US" altLang="zh-CN" sz="1600" b="1" baseline="30000" dirty="0" smtClean="0"/>
                        <a:t>[26]</a:t>
                      </a:r>
                      <a:r>
                        <a:rPr lang="zh-CN" altLang="en-US" sz="1600" b="1" baseline="30000" dirty="0" smtClean="0"/>
                        <a:t> </a:t>
                      </a:r>
                      <a:r>
                        <a:rPr lang="en-US" altLang="zh-CN" sz="1600" b="1" baseline="-25000" dirty="0" smtClean="0"/>
                        <a:t>[Sigcomm2014]</a:t>
                      </a:r>
                      <a:endParaRPr lang="zh-CN" altLang="en-US" sz="1600" b="1" baseline="-25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mean</a:t>
                      </a:r>
                      <a:endParaRPr lang="zh-CN" altLang="en-US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NO</a:t>
                      </a:r>
                      <a:endParaRPr lang="zh-CN" altLang="en-US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YES</a:t>
                      </a:r>
                      <a:endParaRPr lang="zh-CN" altLang="en-US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YES</a:t>
                      </a:r>
                      <a:endParaRPr lang="zh-CN" altLang="en-US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err="1" smtClean="0"/>
                        <a:t>Mircosoft</a:t>
                      </a:r>
                      <a:endParaRPr lang="zh-CN" altLang="en-US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941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二</a:t>
            </a:r>
            <a:r>
              <a:rPr lang="en-US" altLang="zh-CN" dirty="0"/>
              <a:t>. </a:t>
            </a:r>
            <a:r>
              <a:rPr lang="zh-CN" altLang="en-US" dirty="0"/>
              <a:t>国内外研究</a:t>
            </a:r>
            <a:r>
              <a:rPr lang="zh-CN" altLang="en-US" dirty="0" smtClean="0"/>
              <a:t>现状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学术界对数据中心内</a:t>
            </a:r>
            <a:r>
              <a:rPr kumimoji="1" lang="en-US" altLang="zh-CN" dirty="0"/>
              <a:t>(intra-DC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 传输优化方案</a:t>
            </a:r>
          </a:p>
          <a:p>
            <a:pPr lvl="1"/>
            <a:r>
              <a:rPr kumimoji="1" lang="zh-CN" altLang="en-US" dirty="0" smtClean="0"/>
              <a:t>按照部署位置：</a:t>
            </a:r>
          </a:p>
          <a:p>
            <a:pPr lvl="2"/>
            <a:r>
              <a:rPr kumimoji="1" lang="zh-CN" altLang="en-US" dirty="0" smtClean="0"/>
              <a:t>分布式传输：</a:t>
            </a:r>
            <a:r>
              <a:rPr kumimoji="1" lang="en-US" altLang="zh-CN" dirty="0" smtClean="0"/>
              <a:t>DCTCP,D2TCP,L2DCT,pFabric</a:t>
            </a:r>
            <a:r>
              <a:rPr kumimoji="1" lang="zh-CN" altLang="en-US" dirty="0" smtClean="0"/>
              <a:t>等</a:t>
            </a:r>
          </a:p>
          <a:p>
            <a:pPr lvl="2"/>
            <a:r>
              <a:rPr kumimoji="1" lang="zh-CN" altLang="en-US" dirty="0" smtClean="0"/>
              <a:t>集中式调度：</a:t>
            </a:r>
            <a:r>
              <a:rPr kumimoji="1" lang="en-US" altLang="zh-CN" dirty="0" smtClean="0"/>
              <a:t>D3,FastPass</a:t>
            </a:r>
            <a:r>
              <a:rPr kumimoji="1" lang="zh-CN" altLang="en-US" dirty="0" smtClean="0"/>
              <a:t>等</a:t>
            </a:r>
          </a:p>
          <a:p>
            <a:pPr lvl="1"/>
            <a:r>
              <a:rPr kumimoji="1" lang="zh-CN" altLang="en-US" dirty="0" smtClean="0"/>
              <a:t>特点</a:t>
            </a:r>
          </a:p>
          <a:p>
            <a:pPr lvl="2"/>
            <a:r>
              <a:rPr kumimoji="1" lang="zh-CN" altLang="en-US" dirty="0" smtClean="0"/>
              <a:t>分布式传输易于部署，简单，控制精确度差</a:t>
            </a:r>
          </a:p>
          <a:p>
            <a:pPr lvl="2"/>
            <a:r>
              <a:rPr kumimoji="1" lang="zh-CN" altLang="en-US" dirty="0" smtClean="0"/>
              <a:t>集中式调度控制准确，增加延迟</a:t>
            </a:r>
          </a:p>
          <a:p>
            <a:pPr lvl="1"/>
            <a:endParaRPr kumimoji="1" lang="zh-CN" altLang="en-US" dirty="0" smtClean="0"/>
          </a:p>
          <a:p>
            <a:pPr lvl="1"/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8200" y="4899430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 smtClean="0"/>
              <a:t>没有考虑拥塞程度和应用性能的关系，导致方案在</a:t>
            </a:r>
            <a:r>
              <a:rPr kumimoji="1" lang="zh-CN" altLang="en-US" sz="3600" b="1" dirty="0" smtClean="0">
                <a:solidFill>
                  <a:srgbClr val="0432FF"/>
                </a:solidFill>
              </a:rPr>
              <a:t>重度拥塞时失效</a:t>
            </a:r>
            <a:endParaRPr kumimoji="1" lang="zh-CN" altLang="en-US" sz="36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2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081063046"/>
              </p:ext>
            </p:extLst>
          </p:nvPr>
        </p:nvGraphicFramePr>
        <p:xfrm>
          <a:off x="2855640" y="1628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二</a:t>
            </a:r>
            <a:r>
              <a:rPr lang="en-US" altLang="zh-CN" dirty="0"/>
              <a:t>. </a:t>
            </a:r>
            <a:r>
              <a:rPr lang="zh-CN" altLang="en-US" dirty="0"/>
              <a:t>国内外研究现状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5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dirty="0"/>
              <a:t>二</a:t>
            </a:r>
            <a:r>
              <a:rPr lang="en-US" altLang="zh-CN" dirty="0"/>
              <a:t>. </a:t>
            </a:r>
            <a:r>
              <a:rPr lang="zh-CN" altLang="en-US" dirty="0"/>
              <a:t>国内外研究现状</a:t>
            </a:r>
          </a:p>
        </p:txBody>
      </p:sp>
      <p:sp>
        <p:nvSpPr>
          <p:cNvPr id="218129" name="Text Box 17"/>
          <p:cNvSpPr txBox="1">
            <a:spLocks noChangeArrowheads="1"/>
          </p:cNvSpPr>
          <p:nvPr/>
        </p:nvSpPr>
        <p:spPr bwMode="auto">
          <a:xfrm>
            <a:off x="2178536" y="3998876"/>
            <a:ext cx="180049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1600" b="1" dirty="0" smtClean="0">
                <a:latin typeface="黑体" charset="0"/>
                <a:ea typeface="黑体" charset="0"/>
              </a:rPr>
              <a:t>SWAN</a:t>
            </a:r>
            <a:r>
              <a:rPr lang="zh-CN" altLang="en-US" sz="1600" b="1" dirty="0" smtClean="0">
                <a:latin typeface="黑体" charset="0"/>
                <a:ea typeface="黑体" charset="0"/>
              </a:rPr>
              <a:t> </a:t>
            </a:r>
            <a:r>
              <a:rPr lang="en-US" altLang="zh-CN" sz="1600" b="1" baseline="30000" dirty="0" smtClean="0">
                <a:latin typeface="黑体" charset="0"/>
                <a:ea typeface="黑体" charset="0"/>
              </a:rPr>
              <a:t>[17] </a:t>
            </a:r>
            <a:r>
              <a:rPr lang="en-US" altLang="zh-CN" sz="1600" b="1" baseline="-25000" dirty="0" smtClean="0">
                <a:latin typeface="黑体" charset="0"/>
                <a:ea typeface="黑体" charset="0"/>
              </a:rPr>
              <a:t>[SIGCOMM13]</a:t>
            </a:r>
            <a:r>
              <a:rPr lang="en-US" altLang="zh-CN" sz="1600" b="1" baseline="-25000" dirty="0">
                <a:latin typeface="黑体" charset="0"/>
                <a:ea typeface="黑体" charset="0"/>
              </a:rPr>
              <a:t/>
            </a:r>
            <a:br>
              <a:rPr lang="en-US" altLang="zh-CN" sz="1600" b="1" baseline="-25000" dirty="0">
                <a:latin typeface="黑体" charset="0"/>
                <a:ea typeface="黑体" charset="0"/>
              </a:rPr>
            </a:br>
            <a:r>
              <a:rPr lang="en-US" altLang="zh-CN" sz="1600" b="1" dirty="0" smtClean="0">
                <a:latin typeface="黑体" charset="0"/>
                <a:ea typeface="黑体" charset="0"/>
              </a:rPr>
              <a:t>TE+SDN</a:t>
            </a:r>
            <a:endParaRPr lang="zh-CN" altLang="en-US" sz="1600" b="1" dirty="0" smtClean="0">
              <a:latin typeface="黑体" charset="0"/>
              <a:ea typeface="黑体" charset="0"/>
            </a:endParaRPr>
          </a:p>
          <a:p>
            <a:pPr algn="ctr" eaLnBrk="1" hangingPunct="1"/>
            <a:r>
              <a:rPr lang="zh-CN" altLang="en-US" sz="1600" b="1" dirty="0" smtClean="0">
                <a:latin typeface="黑体" charset="0"/>
                <a:ea typeface="黑体" charset="0"/>
              </a:rPr>
              <a:t>提高链路利用率</a:t>
            </a:r>
            <a:endParaRPr lang="zh-CN" altLang="en-US" sz="1600" b="1" dirty="0">
              <a:latin typeface="黑体" charset="0"/>
              <a:ea typeface="黑体" charset="0"/>
            </a:endParaRPr>
          </a:p>
        </p:txBody>
      </p:sp>
      <p:sp>
        <p:nvSpPr>
          <p:cNvPr id="218130" name="Text Box 18"/>
          <p:cNvSpPr txBox="1">
            <a:spLocks noChangeArrowheads="1"/>
          </p:cNvSpPr>
          <p:nvPr/>
        </p:nvSpPr>
        <p:spPr bwMode="auto">
          <a:xfrm>
            <a:off x="7257956" y="3821796"/>
            <a:ext cx="33131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1600" b="1" dirty="0" smtClean="0">
                <a:latin typeface="黑体" charset="0"/>
                <a:ea typeface="黑体" charset="0"/>
              </a:rPr>
              <a:t>B4</a:t>
            </a:r>
            <a:r>
              <a:rPr lang="zh-CN" altLang="en-US" sz="1600" b="1" dirty="0" smtClean="0">
                <a:latin typeface="黑体" charset="0"/>
                <a:ea typeface="黑体" charset="0"/>
              </a:rPr>
              <a:t> </a:t>
            </a:r>
            <a:r>
              <a:rPr lang="en-US" altLang="zh-CN" sz="1600" b="1" baseline="30000" dirty="0" smtClean="0">
                <a:latin typeface="黑体" charset="0"/>
                <a:ea typeface="黑体" charset="0"/>
              </a:rPr>
              <a:t>[19]</a:t>
            </a:r>
            <a:r>
              <a:rPr lang="zh-CN" altLang="en-US" sz="1600" b="1" baseline="30000" dirty="0">
                <a:latin typeface="黑体" charset="0"/>
                <a:ea typeface="黑体" charset="0"/>
              </a:rPr>
              <a:t> </a:t>
            </a:r>
            <a:r>
              <a:rPr lang="en-US" altLang="zh-CN" sz="1600" b="1" baseline="-25000" dirty="0" smtClean="0">
                <a:latin typeface="黑体" charset="0"/>
                <a:ea typeface="黑体" charset="0"/>
              </a:rPr>
              <a:t>[SIGCOMM13]</a:t>
            </a:r>
            <a:endParaRPr lang="zh-CN" altLang="en-US" sz="1600" b="1" baseline="-25000" dirty="0" smtClean="0">
              <a:latin typeface="黑体" charset="0"/>
              <a:ea typeface="黑体" charset="0"/>
            </a:endParaRPr>
          </a:p>
          <a:p>
            <a:pPr algn="ctr"/>
            <a:r>
              <a:rPr lang="en-US" altLang="zh-CN" sz="1600" b="1" dirty="0" smtClean="0">
                <a:latin typeface="黑体" charset="0"/>
                <a:ea typeface="黑体" charset="0"/>
              </a:rPr>
              <a:t>TE+SDN</a:t>
            </a:r>
            <a:r>
              <a:rPr lang="en-US" altLang="zh-CN" sz="1600" b="1" dirty="0">
                <a:latin typeface="黑体" charset="0"/>
                <a:ea typeface="黑体" charset="0"/>
              </a:rPr>
              <a:t/>
            </a:r>
            <a:br>
              <a:rPr lang="en-US" altLang="zh-CN" sz="1600" b="1" dirty="0">
                <a:latin typeface="黑体" charset="0"/>
                <a:ea typeface="黑体" charset="0"/>
              </a:rPr>
            </a:br>
            <a:r>
              <a:rPr lang="zh-CN" altLang="en-US" sz="1600" b="1" dirty="0">
                <a:latin typeface="黑体" charset="0"/>
                <a:ea typeface="黑体" charset="0"/>
              </a:rPr>
              <a:t>提高链路</a:t>
            </a:r>
            <a:r>
              <a:rPr lang="zh-CN" altLang="en-US" sz="1600" b="1" dirty="0" smtClean="0">
                <a:latin typeface="黑体" charset="0"/>
                <a:ea typeface="黑体" charset="0"/>
              </a:rPr>
              <a:t>利用率</a:t>
            </a:r>
            <a:endParaRPr lang="zh-CN" altLang="en-US" sz="1600" b="1" dirty="0">
              <a:latin typeface="黑体" charset="0"/>
              <a:ea typeface="黑体" charset="0"/>
            </a:endParaRPr>
          </a:p>
        </p:txBody>
      </p:sp>
      <p:sp>
        <p:nvSpPr>
          <p:cNvPr id="218131" name="Text Box 19"/>
          <p:cNvSpPr txBox="1">
            <a:spLocks noChangeArrowheads="1"/>
          </p:cNvSpPr>
          <p:nvPr/>
        </p:nvSpPr>
        <p:spPr bwMode="auto">
          <a:xfrm>
            <a:off x="2178534" y="5892197"/>
            <a:ext cx="251863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/>
            <a:r>
              <a:rPr lang="en-US" altLang="zh-CN" sz="1600" b="1" dirty="0" err="1" smtClean="0">
                <a:latin typeface="黑体" charset="0"/>
                <a:ea typeface="黑体" charset="0"/>
              </a:rPr>
              <a:t>CloudMirror</a:t>
            </a:r>
            <a:r>
              <a:rPr lang="zh-CN" altLang="en-US" sz="1600" b="1" dirty="0" smtClean="0">
                <a:latin typeface="黑体" charset="0"/>
                <a:ea typeface="黑体" charset="0"/>
              </a:rPr>
              <a:t> </a:t>
            </a:r>
            <a:r>
              <a:rPr lang="en-US" altLang="zh-CN" sz="1600" b="1" baseline="30000" dirty="0" smtClean="0">
                <a:latin typeface="黑体" charset="0"/>
                <a:ea typeface="黑体" charset="0"/>
              </a:rPr>
              <a:t>[20] </a:t>
            </a:r>
            <a:r>
              <a:rPr lang="en-US" altLang="zh-CN" sz="1600" b="1" baseline="-25000" dirty="0" smtClean="0">
                <a:latin typeface="黑体" charset="0"/>
                <a:ea typeface="黑体" charset="0"/>
              </a:rPr>
              <a:t>[SIGCOMM14]</a:t>
            </a:r>
            <a:endParaRPr lang="zh-CN" altLang="en-US" sz="1600" b="1" baseline="-25000" dirty="0" smtClean="0">
              <a:latin typeface="黑体" charset="0"/>
              <a:ea typeface="黑体" charset="0"/>
            </a:endParaRPr>
          </a:p>
          <a:p>
            <a:pPr algn="ctr"/>
            <a:r>
              <a:rPr lang="en-US" altLang="zh-CN" sz="1600" b="1" dirty="0" smtClean="0">
                <a:latin typeface="黑体" charset="0"/>
                <a:ea typeface="黑体" charset="0"/>
              </a:rPr>
              <a:t>VM</a:t>
            </a:r>
            <a:r>
              <a:rPr lang="zh-CN" altLang="en-US" sz="1600" b="1" dirty="0" smtClean="0">
                <a:latin typeface="黑体" charset="0"/>
                <a:ea typeface="黑体" charset="0"/>
              </a:rPr>
              <a:t> </a:t>
            </a:r>
            <a:r>
              <a:rPr lang="en-US" altLang="zh-CN" sz="1600" b="1" dirty="0" err="1" smtClean="0">
                <a:latin typeface="黑体" charset="0"/>
                <a:ea typeface="黑体" charset="0"/>
              </a:rPr>
              <a:t>Plcaement</a:t>
            </a:r>
            <a:r>
              <a:rPr lang="en-US" altLang="zh-CN" sz="1600" b="1" dirty="0">
                <a:latin typeface="黑体" charset="0"/>
                <a:ea typeface="黑体" charset="0"/>
              </a:rPr>
              <a:t/>
            </a:r>
            <a:br>
              <a:rPr lang="en-US" altLang="zh-CN" sz="1600" b="1" dirty="0">
                <a:latin typeface="黑体" charset="0"/>
                <a:ea typeface="黑体" charset="0"/>
              </a:rPr>
            </a:br>
            <a:r>
              <a:rPr lang="zh-CN" altLang="en-US" sz="1600" b="1" dirty="0" smtClean="0">
                <a:latin typeface="黑体" charset="0"/>
                <a:ea typeface="黑体" charset="0"/>
              </a:rPr>
              <a:t>保证应用带宽</a:t>
            </a:r>
            <a:endParaRPr lang="zh-CN" altLang="en-US" sz="1600" b="1" dirty="0">
              <a:latin typeface="黑体" charset="0"/>
              <a:ea typeface="黑体" charset="0"/>
            </a:endParaRPr>
          </a:p>
        </p:txBody>
      </p:sp>
      <p:sp>
        <p:nvSpPr>
          <p:cNvPr id="218134" name="Text Box 22"/>
          <p:cNvSpPr txBox="1">
            <a:spLocks noChangeArrowheads="1"/>
          </p:cNvSpPr>
          <p:nvPr/>
        </p:nvSpPr>
        <p:spPr bwMode="auto">
          <a:xfrm>
            <a:off x="64655" y="2535432"/>
            <a:ext cx="192873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1600" b="1" dirty="0" err="1" smtClean="0">
                <a:latin typeface="黑体" charset="0"/>
                <a:ea typeface="黑体" charset="0"/>
              </a:rPr>
              <a:t>Mircosoft</a:t>
            </a:r>
            <a:r>
              <a:rPr lang="zh-CN" altLang="en-US" sz="1600" b="1" dirty="0" smtClean="0">
                <a:latin typeface="黑体" charset="0"/>
                <a:ea typeface="黑体" charset="0"/>
              </a:rPr>
              <a:t>解决方案</a:t>
            </a:r>
            <a:endParaRPr lang="zh-CN" altLang="en-US" sz="1600" b="1" dirty="0">
              <a:latin typeface="黑体" charset="0"/>
              <a:ea typeface="黑体" charset="0"/>
            </a:endParaRPr>
          </a:p>
        </p:txBody>
      </p:sp>
      <p:sp>
        <p:nvSpPr>
          <p:cNvPr id="218136" name="Text Box 24"/>
          <p:cNvSpPr txBox="1">
            <a:spLocks noChangeArrowheads="1"/>
          </p:cNvSpPr>
          <p:nvPr/>
        </p:nvSpPr>
        <p:spPr bwMode="auto">
          <a:xfrm>
            <a:off x="9986413" y="2673958"/>
            <a:ext cx="190238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1600" b="1" dirty="0" smtClean="0">
                <a:latin typeface="黑体" charset="0"/>
                <a:ea typeface="黑体" charset="0"/>
              </a:rPr>
              <a:t>google</a:t>
            </a:r>
            <a:r>
              <a:rPr lang="zh-CN" altLang="en-US" sz="1600" b="1" dirty="0" smtClean="0">
                <a:latin typeface="黑体" charset="0"/>
                <a:ea typeface="黑体" charset="0"/>
              </a:rPr>
              <a:t>解决方案</a:t>
            </a:r>
            <a:endParaRPr lang="zh-CN" altLang="en-US" sz="1600" b="1" dirty="0">
              <a:latin typeface="黑体" charset="0"/>
              <a:ea typeface="黑体" charset="0"/>
            </a:endParaRPr>
          </a:p>
        </p:txBody>
      </p:sp>
      <p:sp>
        <p:nvSpPr>
          <p:cNvPr id="218137" name="Text Box 25"/>
          <p:cNvSpPr txBox="1">
            <a:spLocks noChangeArrowheads="1"/>
          </p:cNvSpPr>
          <p:nvPr/>
        </p:nvSpPr>
        <p:spPr bwMode="auto">
          <a:xfrm>
            <a:off x="10249007" y="4237294"/>
            <a:ext cx="192873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1600" b="1" dirty="0" smtClean="0">
                <a:latin typeface="黑体" charset="0"/>
                <a:ea typeface="黑体" charset="0"/>
              </a:rPr>
              <a:t>Microsoft</a:t>
            </a:r>
            <a:r>
              <a:rPr lang="zh-CN" altLang="en-US" sz="1600" b="1" dirty="0" smtClean="0">
                <a:latin typeface="黑体" charset="0"/>
                <a:ea typeface="黑体" charset="0"/>
              </a:rPr>
              <a:t>解决方案</a:t>
            </a:r>
            <a:endParaRPr lang="zh-CN" altLang="en-US" sz="1600" b="1" dirty="0">
              <a:latin typeface="黑体" charset="0"/>
              <a:ea typeface="黑体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1"/>
          </p:nvPr>
        </p:nvSpPr>
        <p:spPr>
          <a:xfrm>
            <a:off x="811304" y="1601351"/>
            <a:ext cx="10877775" cy="1181099"/>
          </a:xfrm>
        </p:spPr>
        <p:txBody>
          <a:bodyPr/>
          <a:lstStyle/>
          <a:p>
            <a:r>
              <a:rPr kumimoji="1" lang="zh-CN" altLang="en-US" sz="3200" dirty="0"/>
              <a:t>学术界对</a:t>
            </a:r>
            <a:r>
              <a:rPr kumimoji="1" lang="zh-CN" altLang="en-US" sz="3200" dirty="0" smtClean="0"/>
              <a:t>应用在数据中心之间</a:t>
            </a:r>
            <a:r>
              <a:rPr kumimoji="1" lang="en-US" altLang="zh-CN" sz="3200" dirty="0" smtClean="0"/>
              <a:t>(inter-DC)</a:t>
            </a:r>
            <a:r>
              <a:rPr kumimoji="1" lang="zh-CN" altLang="en-US" sz="3200" dirty="0" smtClean="0"/>
              <a:t>  </a:t>
            </a:r>
            <a:r>
              <a:rPr kumimoji="1" lang="en-US" altLang="zh-CN" sz="3200" dirty="0" smtClean="0"/>
              <a:t>APP</a:t>
            </a:r>
            <a:r>
              <a:rPr kumimoji="1" lang="zh-CN" altLang="en-US" sz="3200" dirty="0" smtClean="0"/>
              <a:t>传输优化方案</a:t>
            </a:r>
            <a:endParaRPr kumimoji="1" lang="zh-CN" altLang="en-US" sz="3200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996" y="2611766"/>
            <a:ext cx="4127712" cy="12017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956" y="2368325"/>
            <a:ext cx="2530872" cy="12958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132" y="4608865"/>
            <a:ext cx="4154343" cy="11005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4288" y="4825070"/>
            <a:ext cx="2518490" cy="1063215"/>
          </a:xfrm>
          <a:prstGeom prst="rect">
            <a:avLst/>
          </a:prstGeom>
        </p:spPr>
      </p:pic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7602129" y="5943350"/>
            <a:ext cx="264687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/>
            <a:r>
              <a:rPr lang="en-US" altLang="zh-CN" sz="1600" b="1" dirty="0" smtClean="0">
                <a:latin typeface="黑体" charset="0"/>
                <a:ea typeface="黑体" charset="0"/>
              </a:rPr>
              <a:t>Tempus</a:t>
            </a:r>
            <a:r>
              <a:rPr lang="zh-CN" altLang="en-US" sz="1600" b="1" dirty="0" smtClean="0">
                <a:latin typeface="黑体" charset="0"/>
                <a:ea typeface="黑体" charset="0"/>
              </a:rPr>
              <a:t> </a:t>
            </a:r>
            <a:r>
              <a:rPr lang="en-US" altLang="zh-CN" sz="1600" b="1" baseline="30000" dirty="0" smtClean="0">
                <a:latin typeface="黑体" charset="0"/>
                <a:ea typeface="黑体" charset="0"/>
              </a:rPr>
              <a:t>[21] </a:t>
            </a:r>
            <a:r>
              <a:rPr lang="en-US" altLang="zh-CN" sz="1600" b="1" baseline="-25000" dirty="0" smtClean="0">
                <a:latin typeface="黑体" charset="0"/>
                <a:ea typeface="黑体" charset="0"/>
              </a:rPr>
              <a:t>[SIGCOMM14]</a:t>
            </a:r>
            <a:endParaRPr lang="zh-CN" altLang="en-US" sz="1600" b="1" baseline="-25000" dirty="0" smtClean="0">
              <a:latin typeface="黑体" charset="0"/>
              <a:ea typeface="黑体" charset="0"/>
            </a:endParaRPr>
          </a:p>
          <a:p>
            <a:pPr algn="ctr"/>
            <a:r>
              <a:rPr lang="en-US" altLang="zh-CN" sz="1600" b="1" dirty="0" smtClean="0">
                <a:latin typeface="黑体" charset="0"/>
                <a:ea typeface="黑体" charset="0"/>
              </a:rPr>
              <a:t>TE+SDN</a:t>
            </a:r>
            <a:r>
              <a:rPr lang="en-US" altLang="zh-CN" sz="1600" b="1" dirty="0">
                <a:latin typeface="黑体" charset="0"/>
                <a:ea typeface="黑体" charset="0"/>
              </a:rPr>
              <a:t/>
            </a:r>
            <a:br>
              <a:rPr lang="en-US" altLang="zh-CN" sz="1600" b="1" dirty="0">
                <a:latin typeface="黑体" charset="0"/>
                <a:ea typeface="黑体" charset="0"/>
              </a:rPr>
            </a:br>
            <a:r>
              <a:rPr lang="zh-CN" altLang="en-US" sz="1600" b="1" dirty="0">
                <a:latin typeface="黑体" charset="0"/>
                <a:ea typeface="黑体" charset="0"/>
              </a:rPr>
              <a:t>提高链路</a:t>
            </a:r>
            <a:r>
              <a:rPr lang="zh-CN" altLang="en-US" sz="1600" b="1" dirty="0" smtClean="0">
                <a:latin typeface="黑体" charset="0"/>
                <a:ea typeface="黑体" charset="0"/>
              </a:rPr>
              <a:t>利用率，考虑期限</a:t>
            </a:r>
            <a:endParaRPr lang="zh-CN" altLang="en-US" sz="1600" b="1" dirty="0">
              <a:latin typeface="黑体" charset="0"/>
              <a:ea typeface="黑体" charset="0"/>
            </a:endParaRPr>
          </a:p>
        </p:txBody>
      </p:sp>
      <p:sp>
        <p:nvSpPr>
          <p:cNvPr id="25" name="Text Box 25"/>
          <p:cNvSpPr txBox="1">
            <a:spLocks noChangeArrowheads="1"/>
          </p:cNvSpPr>
          <p:nvPr/>
        </p:nvSpPr>
        <p:spPr bwMode="auto">
          <a:xfrm>
            <a:off x="314893" y="4608865"/>
            <a:ext cx="12105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1600" b="1" dirty="0" smtClean="0">
                <a:latin typeface="黑体" charset="0"/>
                <a:ea typeface="黑体" charset="0"/>
              </a:rPr>
              <a:t>HP</a:t>
            </a:r>
            <a:r>
              <a:rPr lang="zh-CN" altLang="en-US" sz="1600" b="1" dirty="0" smtClean="0">
                <a:latin typeface="黑体" charset="0"/>
                <a:ea typeface="黑体" charset="0"/>
              </a:rPr>
              <a:t>解决方案</a:t>
            </a:r>
            <a:endParaRPr lang="zh-CN" altLang="en-US" sz="1600" b="1" dirty="0">
              <a:latin typeface="黑体" charset="0"/>
              <a:ea typeface="黑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53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8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8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8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8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8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8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8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8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8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8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8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29" grpId="0"/>
      <p:bldP spid="218130" grpId="0"/>
      <p:bldP spid="218131" grpId="0"/>
      <p:bldP spid="218134" grpId="0"/>
      <p:bldP spid="218136" grpId="0"/>
      <p:bldP spid="218137" grpId="0"/>
      <p:bldP spid="23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dirty="0"/>
              <a:t>主要内容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hlink"/>
                </a:solidFill>
              </a:rPr>
              <a:t>一</a:t>
            </a:r>
            <a:r>
              <a:rPr lang="en-US" altLang="zh-CN" dirty="0">
                <a:solidFill>
                  <a:schemeClr val="hlink"/>
                </a:solidFill>
              </a:rPr>
              <a:t>. </a:t>
            </a:r>
            <a:r>
              <a:rPr lang="zh-CN" altLang="en-US" dirty="0">
                <a:solidFill>
                  <a:schemeClr val="hlink"/>
                </a:solidFill>
              </a:rPr>
              <a:t>选题背景、目的及意义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hlink"/>
                </a:solidFill>
              </a:rPr>
              <a:t>二</a:t>
            </a:r>
            <a:r>
              <a:rPr lang="en-US" altLang="zh-CN" dirty="0">
                <a:solidFill>
                  <a:schemeClr val="hlink"/>
                </a:solidFill>
              </a:rPr>
              <a:t>. </a:t>
            </a:r>
            <a:r>
              <a:rPr lang="zh-CN" altLang="en-US" dirty="0">
                <a:solidFill>
                  <a:schemeClr val="hlink"/>
                </a:solidFill>
              </a:rPr>
              <a:t>国内外研究现状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三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研究内容及拟解决的主要问题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四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研究方案及可行性分析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五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可能的创新点及预期成果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六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进度计划安排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七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已有研究成果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八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参考文献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9409113" y="1570038"/>
            <a:ext cx="9969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hlink"/>
                </a:solidFill>
                <a:latin typeface="Arial" charset="0"/>
              </a:rPr>
              <a:t>文献</a:t>
            </a:r>
          </a:p>
          <a:p>
            <a:pPr eaLnBrk="1" hangingPunct="1"/>
            <a:r>
              <a:rPr lang="zh-CN" altLang="en-US" sz="3200">
                <a:solidFill>
                  <a:schemeClr val="hlink"/>
                </a:solidFill>
                <a:latin typeface="Arial" charset="0"/>
              </a:rPr>
              <a:t>综述</a:t>
            </a: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9609139" y="3068639"/>
            <a:ext cx="59503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accent2"/>
                </a:solidFill>
                <a:latin typeface="Arial" charset="0"/>
              </a:rPr>
              <a:t>选</a:t>
            </a:r>
          </a:p>
          <a:p>
            <a:pPr eaLnBrk="1" hangingPunct="1"/>
            <a:r>
              <a:rPr lang="zh-CN" altLang="en-US" sz="3200">
                <a:solidFill>
                  <a:schemeClr val="accent2"/>
                </a:solidFill>
                <a:latin typeface="Arial" charset="0"/>
              </a:rPr>
              <a:t>题</a:t>
            </a:r>
            <a:br>
              <a:rPr lang="zh-CN" altLang="en-US" sz="3200">
                <a:solidFill>
                  <a:schemeClr val="accent2"/>
                </a:solidFill>
                <a:latin typeface="Arial" charset="0"/>
              </a:rPr>
            </a:br>
            <a:r>
              <a:rPr lang="zh-CN" altLang="en-US" sz="3200">
                <a:solidFill>
                  <a:schemeClr val="accent2"/>
                </a:solidFill>
                <a:latin typeface="Arial" charset="0"/>
              </a:rPr>
              <a:t>报</a:t>
            </a:r>
          </a:p>
          <a:p>
            <a:pPr eaLnBrk="1" hangingPunct="1"/>
            <a:r>
              <a:rPr lang="zh-CN" altLang="en-US" sz="3200">
                <a:solidFill>
                  <a:schemeClr val="accent2"/>
                </a:solidFill>
                <a:latin typeface="Arial" charset="0"/>
              </a:rPr>
              <a:t>告</a:t>
            </a:r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 flipV="1">
            <a:off x="1016000" y="2771775"/>
            <a:ext cx="10337800" cy="51329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57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dirty="0"/>
              <a:t>二</a:t>
            </a:r>
            <a:r>
              <a:rPr lang="en-US" altLang="zh-CN" dirty="0"/>
              <a:t>. </a:t>
            </a:r>
            <a:r>
              <a:rPr lang="zh-CN" altLang="en-US" dirty="0"/>
              <a:t>国内外研究现状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66147" y="1044762"/>
            <a:ext cx="9830453" cy="4525962"/>
          </a:xfrm>
        </p:spPr>
        <p:txBody>
          <a:bodyPr/>
          <a:lstStyle/>
          <a:p>
            <a:pPr>
              <a:buNone/>
            </a:pPr>
            <a:r>
              <a:rPr lang="zh-CN" altLang="en-US" dirty="0" smtClean="0"/>
              <a:t>已有</a:t>
            </a:r>
            <a:r>
              <a:rPr kumimoji="1" lang="zh-CN" altLang="en-US" dirty="0" smtClean="0"/>
              <a:t>应用在</a:t>
            </a:r>
            <a:r>
              <a:rPr lang="zh-CN" altLang="en-US" dirty="0" smtClean="0"/>
              <a:t>数据中心之间</a:t>
            </a:r>
            <a:r>
              <a:rPr kumimoji="1" lang="en-US" altLang="zh-CN" dirty="0"/>
              <a:t>(</a:t>
            </a:r>
            <a:r>
              <a:rPr kumimoji="1" lang="en-US" altLang="zh-CN" dirty="0" smtClean="0"/>
              <a:t>inter-DC)</a:t>
            </a:r>
            <a:r>
              <a:rPr kumimoji="1" lang="zh-CN" altLang="en-US" dirty="0" smtClean="0"/>
              <a:t> </a:t>
            </a:r>
            <a:r>
              <a:rPr lang="zh-CN" altLang="en-US" dirty="0" smtClean="0"/>
              <a:t>传输方案</a:t>
            </a:r>
            <a:r>
              <a:rPr lang="zh-CN" altLang="en-US" dirty="0"/>
              <a:t>的</a:t>
            </a:r>
            <a:r>
              <a:rPr lang="zh-CN" altLang="en-US" dirty="0" smtClean="0"/>
              <a:t>不足</a:t>
            </a:r>
          </a:p>
          <a:p>
            <a:pPr lvl="1" eaLnBrk="1" hangingPunct="1"/>
            <a:r>
              <a:rPr lang="zh-CN" altLang="en-US" sz="2800" dirty="0" smtClean="0"/>
              <a:t>传统</a:t>
            </a:r>
            <a:r>
              <a:rPr lang="en-US" altLang="zh-CN" sz="2800" dirty="0" smtClean="0">
                <a:solidFill>
                  <a:srgbClr val="FF0000"/>
                </a:solidFill>
              </a:rPr>
              <a:t>TE</a:t>
            </a:r>
            <a:r>
              <a:rPr lang="zh-CN" altLang="en-US" sz="2800" dirty="0" smtClean="0">
                <a:solidFill>
                  <a:srgbClr val="FF0000"/>
                </a:solidFill>
              </a:rPr>
              <a:t>只保证链路利用率</a:t>
            </a:r>
            <a:r>
              <a:rPr lang="zh-CN" altLang="en-US" sz="2800" dirty="0" smtClean="0"/>
              <a:t>，但无法保证应用延迟和带宽</a:t>
            </a:r>
          </a:p>
          <a:p>
            <a:pPr lvl="1" eaLnBrk="1" hangingPunct="1"/>
            <a:r>
              <a:rPr lang="zh-CN" altLang="en-US" sz="2800" dirty="0" smtClean="0"/>
              <a:t>只存在</a:t>
            </a:r>
            <a:r>
              <a:rPr lang="zh-CN" altLang="en-US" sz="2800" dirty="0" smtClean="0">
                <a:solidFill>
                  <a:srgbClr val="0432FF"/>
                </a:solidFill>
              </a:rPr>
              <a:t>尽可能满足</a:t>
            </a:r>
            <a:r>
              <a:rPr lang="zh-CN" altLang="en-US" sz="2800" dirty="0" smtClean="0"/>
              <a:t>应用延迟的策略</a:t>
            </a:r>
            <a:r>
              <a:rPr lang="en-US" altLang="zh-CN" sz="2800" dirty="0" smtClean="0"/>
              <a:t>(try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best)</a:t>
            </a:r>
            <a:r>
              <a:rPr lang="zh-CN" altLang="en-US" sz="2800" dirty="0" smtClean="0"/>
              <a:t>，但是</a:t>
            </a:r>
            <a:r>
              <a:rPr lang="zh-CN" altLang="en-US" sz="2800" dirty="0" smtClean="0">
                <a:solidFill>
                  <a:srgbClr val="FF0000"/>
                </a:solidFill>
              </a:rPr>
              <a:t>无法保证</a:t>
            </a:r>
            <a:r>
              <a:rPr lang="zh-CN" altLang="en-US" sz="2800" dirty="0" smtClean="0"/>
              <a:t>应用延迟的策略</a:t>
            </a:r>
            <a:r>
              <a:rPr lang="en-US" altLang="zh-CN" sz="2800" dirty="0" smtClean="0"/>
              <a:t>(guarantee)</a:t>
            </a:r>
            <a:endParaRPr lang="zh-CN" altLang="en-US" sz="2800" dirty="0" smtClean="0"/>
          </a:p>
          <a:p>
            <a:pPr lvl="1" eaLnBrk="1" hangingPunct="1"/>
            <a:r>
              <a:rPr lang="zh-CN" altLang="en-US" sz="2800" dirty="0" smtClean="0"/>
              <a:t>租户用户付费，得不到应有的服务保证</a:t>
            </a:r>
            <a:endParaRPr lang="en-US" altLang="zh-CN" sz="2800" dirty="0" smtClean="0"/>
          </a:p>
        </p:txBody>
      </p:sp>
      <p:graphicFrame>
        <p:nvGraphicFramePr>
          <p:cNvPr id="88547" name="Group 48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03590181"/>
              </p:ext>
            </p:extLst>
          </p:nvPr>
        </p:nvGraphicFramePr>
        <p:xfrm>
          <a:off x="1562834" y="3146614"/>
          <a:ext cx="8199731" cy="3808440"/>
        </p:xfrm>
        <a:graphic>
          <a:graphicData uri="http://schemas.openxmlformats.org/drawingml/2006/table">
            <a:tbl>
              <a:tblPr/>
              <a:tblGrid>
                <a:gridCol w="2756893"/>
                <a:gridCol w="1367141"/>
                <a:gridCol w="1614199"/>
                <a:gridCol w="1145882"/>
                <a:gridCol w="1315616"/>
              </a:tblGrid>
              <a:tr h="34131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charset="0"/>
                          <a:ea typeface="宋体" charset="0"/>
                        </a:rPr>
                        <a:t>方案</a:t>
                      </a:r>
                    </a:p>
                  </a:txBody>
                  <a:tcPr marL="90000" marR="90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charset="0"/>
                          <a:ea typeface="宋体" charset="0"/>
                        </a:rPr>
                        <a:t>方法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charset="0"/>
                          <a:ea typeface="宋体" charset="0"/>
                        </a:rPr>
                        <a:t>目的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charset="0"/>
                          <a:ea typeface="宋体" charset="0"/>
                        </a:rPr>
                        <a:t>soft</a:t>
                      </a: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charset="0"/>
                          <a:ea typeface="宋体" charset="0"/>
                        </a:rPr>
                        <a:t> </a:t>
                      </a: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charset="0"/>
                          <a:ea typeface="宋体" charset="0"/>
                        </a:rPr>
                        <a:t>deadline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charset="0"/>
                          <a:ea typeface="宋体" charset="0"/>
                        </a:rPr>
                        <a:t>hard</a:t>
                      </a: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charset="0"/>
                          <a:ea typeface="宋体" charset="0"/>
                        </a:rPr>
                        <a:t> </a:t>
                      </a: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charset="0"/>
                          <a:ea typeface="宋体" charset="0"/>
                        </a:rPr>
                        <a:t>deadline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31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SWAN</a:t>
                      </a:r>
                      <a:r>
                        <a:rPr kumimoji="0" lang="en-US" altLang="zh-CN" sz="15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[17]</a:t>
                      </a: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 </a:t>
                      </a: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[sigcomm2013]</a:t>
                      </a:r>
                      <a:endParaRPr kumimoji="0" lang="en-US" altLang="zh-CN" sz="1500" b="1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TE+SDN</a:t>
                      </a: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提高链路利用率</a:t>
                      </a: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charset="0"/>
                          <a:ea typeface="宋体" charset="0"/>
                        </a:rPr>
                        <a:t>否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charset="0"/>
                          <a:ea typeface="宋体" charset="0"/>
                        </a:rPr>
                        <a:t>否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295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B4</a:t>
                      </a:r>
                      <a:r>
                        <a:rPr kumimoji="0" lang="en-US" altLang="zh-CN" sz="15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[19]</a:t>
                      </a: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 [sigcomm2013]</a:t>
                      </a:r>
                      <a:endParaRPr kumimoji="0" lang="en-US" altLang="zh-CN" sz="1500" b="1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TE+SDN</a:t>
                      </a: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提高链路利用率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charset="0"/>
                          <a:ea typeface="宋体" charset="0"/>
                        </a:rPr>
                        <a:t>否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否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6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5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CloudMirror</a:t>
                      </a: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 </a:t>
                      </a:r>
                      <a:r>
                        <a:rPr kumimoji="0" lang="en-US" altLang="zh-CN" sz="15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[20]</a:t>
                      </a: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 [sigcomm2014]</a:t>
                      </a:r>
                      <a:endParaRPr kumimoji="0" lang="en-US" altLang="zh-CN" sz="1500" b="1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500" b="1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虚拟化</a:t>
                      </a: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保证应用带宽</a:t>
                      </a: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否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否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6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Tempus </a:t>
                      </a:r>
                      <a:r>
                        <a:rPr kumimoji="0" lang="en-US" altLang="zh-CN" sz="15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[21]</a:t>
                      </a: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 [sigcomm2014]</a:t>
                      </a:r>
                      <a:endParaRPr kumimoji="0" lang="en-US" altLang="zh-CN" sz="1500" b="1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500" b="1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TE+SDN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保证链路利用率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是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charset="0"/>
                          <a:ea typeface="宋体" charset="0"/>
                        </a:rPr>
                        <a:t>否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295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5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ElasticSwitch</a:t>
                      </a:r>
                      <a:r>
                        <a:rPr kumimoji="0" lang="en-US" altLang="zh-CN" sz="15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[23]</a:t>
                      </a: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 [sigcomm2013]</a:t>
                      </a:r>
                      <a:endParaRPr kumimoji="0" lang="en-US" altLang="zh-CN" sz="1500" b="1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500" b="1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虚拟化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保证</a:t>
                      </a: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VM</a:t>
                      </a: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带宽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charset="0"/>
                          <a:ea typeface="宋体" charset="0"/>
                        </a:rPr>
                        <a:t>否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charset="0"/>
                          <a:ea typeface="宋体" charset="0"/>
                        </a:rPr>
                        <a:t>否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295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5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eyeQ</a:t>
                      </a: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 </a:t>
                      </a:r>
                      <a:r>
                        <a:rPr kumimoji="0" lang="en-US" altLang="zh-CN" sz="15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[22]</a:t>
                      </a: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 [NSDI2013]</a:t>
                      </a:r>
                      <a:endParaRPr kumimoji="0" lang="en-US" altLang="zh-CN" sz="1500" b="1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虚拟化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保证</a:t>
                      </a: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VM</a:t>
                      </a: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带宽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否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charset="0"/>
                          <a:ea typeface="宋体" charset="0"/>
                        </a:rPr>
                        <a:t>否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295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VOC </a:t>
                      </a:r>
                      <a:r>
                        <a:rPr kumimoji="0" lang="en-US" altLang="zh-CN" sz="15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[24]</a:t>
                      </a: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 [sigcomm2014]</a:t>
                      </a:r>
                      <a:endParaRPr kumimoji="0" lang="en-US" altLang="zh-CN" sz="1500" b="1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虚拟化</a:t>
                      </a: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保证</a:t>
                      </a: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VM</a:t>
                      </a: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带宽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否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charset="0"/>
                          <a:ea typeface="宋体" charset="0"/>
                        </a:rPr>
                        <a:t>否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28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875638893"/>
              </p:ext>
            </p:extLst>
          </p:nvPr>
        </p:nvGraphicFramePr>
        <p:xfrm>
          <a:off x="2855640" y="1628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二</a:t>
            </a:r>
            <a:r>
              <a:rPr lang="en-US" altLang="zh-CN" dirty="0"/>
              <a:t>. </a:t>
            </a:r>
            <a:r>
              <a:rPr lang="zh-CN" altLang="en-US" dirty="0"/>
              <a:t>国内外研究现状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846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dirty="0"/>
              <a:t>二</a:t>
            </a:r>
            <a:r>
              <a:rPr lang="en-US" altLang="zh-CN" dirty="0"/>
              <a:t>. </a:t>
            </a:r>
            <a:r>
              <a:rPr lang="zh-CN" altLang="en-US" dirty="0"/>
              <a:t>国内外研究现状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50907" y="1303842"/>
            <a:ext cx="9830453" cy="4525962"/>
          </a:xfrm>
        </p:spPr>
        <p:txBody>
          <a:bodyPr/>
          <a:lstStyle/>
          <a:p>
            <a:pPr>
              <a:buNone/>
            </a:pPr>
            <a:r>
              <a:rPr lang="zh-CN" altLang="en-US" dirty="0" smtClean="0"/>
              <a:t>当前代表性的方案：</a:t>
            </a:r>
          </a:p>
          <a:p>
            <a:pPr>
              <a:buNone/>
            </a:pPr>
            <a:r>
              <a:rPr lang="zh-CN" altLang="en-US" dirty="0" smtClean="0"/>
              <a:t>	</a:t>
            </a:r>
            <a:r>
              <a:rPr lang="en-US" altLang="zh-CN" dirty="0" smtClean="0"/>
              <a:t>Hose Model</a:t>
            </a:r>
            <a:r>
              <a:rPr lang="en-US" altLang="zh-CN" baseline="-25000" dirty="0" smtClean="0"/>
              <a:t>[sigcomm1999],</a:t>
            </a:r>
            <a:r>
              <a:rPr lang="en-US" altLang="zh-CN" dirty="0" smtClean="0"/>
              <a:t> VOC Model</a:t>
            </a:r>
            <a:r>
              <a:rPr lang="en-US" altLang="zh-CN" baseline="-25000" dirty="0" smtClean="0"/>
              <a:t>[sigcomm2011] </a:t>
            </a:r>
            <a:r>
              <a:rPr lang="en-US" altLang="zh-CN" dirty="0" smtClean="0"/>
              <a:t> </a:t>
            </a:r>
          </a:p>
          <a:p>
            <a:pPr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TAG Model</a:t>
            </a:r>
            <a:r>
              <a:rPr lang="en-US" altLang="zh-CN" baseline="-25000" dirty="0" smtClean="0"/>
              <a:t>[Sigcomm2014],</a:t>
            </a:r>
            <a:r>
              <a:rPr lang="zh-CN" altLang="en-US" baseline="-25000" dirty="0" smtClean="0"/>
              <a:t> </a:t>
            </a:r>
            <a:r>
              <a:rPr lang="zh-CN" altLang="en-US" baseline="-25000" dirty="0"/>
              <a:t> 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EyeQ</a:t>
            </a:r>
            <a:r>
              <a:rPr lang="en-US" altLang="zh-CN" baseline="-25000" dirty="0" smtClean="0"/>
              <a:t>[NSDI2013]</a:t>
            </a:r>
            <a:endParaRPr lang="zh-CN" altLang="en-US" baseline="-25000" dirty="0"/>
          </a:p>
          <a:p>
            <a:pPr>
              <a:buNone/>
            </a:pPr>
            <a:endParaRPr lang="zh-CN" altLang="en-US" dirty="0" smtClean="0"/>
          </a:p>
          <a:p>
            <a:pPr>
              <a:buNone/>
            </a:pPr>
            <a:r>
              <a:rPr lang="zh-CN" altLang="en-US" dirty="0" smtClean="0"/>
              <a:t>已有</a:t>
            </a:r>
            <a:r>
              <a:rPr kumimoji="1" lang="zh-CN" altLang="en-US" dirty="0" smtClean="0"/>
              <a:t>应用在</a:t>
            </a:r>
            <a:r>
              <a:rPr lang="zh-CN" altLang="en-US" dirty="0" smtClean="0"/>
              <a:t>数据中心部署方案</a:t>
            </a:r>
            <a:r>
              <a:rPr lang="zh-CN" altLang="en-US" dirty="0"/>
              <a:t>的</a:t>
            </a:r>
            <a:r>
              <a:rPr lang="zh-CN" altLang="en-US" dirty="0" smtClean="0"/>
              <a:t>不足</a:t>
            </a:r>
          </a:p>
          <a:p>
            <a:pPr lvl="1" eaLnBrk="1" hangingPunct="1"/>
            <a:r>
              <a:rPr lang="zh-CN" altLang="en-US" sz="2800" dirty="0" smtClean="0"/>
              <a:t>传统方法只是根据物理拓扑，没有考虑根据应用</a:t>
            </a:r>
          </a:p>
          <a:p>
            <a:pPr lvl="1" eaLnBrk="1" hangingPunct="1"/>
            <a:r>
              <a:rPr lang="zh-CN" altLang="en-US" sz="2800" dirty="0" smtClean="0"/>
              <a:t>没有考虑应用的多需求，只考虑单一的需求</a:t>
            </a:r>
          </a:p>
        </p:txBody>
      </p:sp>
    </p:spTree>
    <p:extLst>
      <p:ext uri="{BB962C8B-B14F-4D97-AF65-F5344CB8AC3E}">
        <p14:creationId xmlns:p14="http://schemas.microsoft.com/office/powerpoint/2010/main" val="143704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dirty="0"/>
              <a:t>主要内容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hlink"/>
                </a:solidFill>
              </a:rPr>
              <a:t>一</a:t>
            </a:r>
            <a:r>
              <a:rPr lang="en-US" altLang="zh-CN" dirty="0">
                <a:solidFill>
                  <a:schemeClr val="hlink"/>
                </a:solidFill>
              </a:rPr>
              <a:t>. </a:t>
            </a:r>
            <a:r>
              <a:rPr lang="zh-CN" altLang="en-US" dirty="0">
                <a:solidFill>
                  <a:schemeClr val="hlink"/>
                </a:solidFill>
              </a:rPr>
              <a:t>选题背景、目的及意义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hlink"/>
                </a:solidFill>
              </a:rPr>
              <a:t>二</a:t>
            </a:r>
            <a:r>
              <a:rPr lang="en-US" altLang="zh-CN" dirty="0">
                <a:solidFill>
                  <a:schemeClr val="hlink"/>
                </a:solidFill>
              </a:rPr>
              <a:t>. </a:t>
            </a:r>
            <a:r>
              <a:rPr lang="zh-CN" altLang="en-US" dirty="0">
                <a:solidFill>
                  <a:schemeClr val="hlink"/>
                </a:solidFill>
              </a:rPr>
              <a:t>国内外研究现状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三</a:t>
            </a:r>
            <a:r>
              <a:rPr lang="en-US" altLang="zh-CN" dirty="0">
                <a:solidFill>
                  <a:srgbClr val="FF0000"/>
                </a:solidFill>
              </a:rPr>
              <a:t>. </a:t>
            </a:r>
            <a:r>
              <a:rPr lang="zh-CN" altLang="en-US" dirty="0">
                <a:solidFill>
                  <a:srgbClr val="FF0000"/>
                </a:solidFill>
              </a:rPr>
              <a:t>研究内容及拟解决的主要问题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四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研究方案及可行性分析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五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可能的创新点及预期成果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六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进度计划安排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七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已有研究成果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八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参考文献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9409113" y="1570038"/>
            <a:ext cx="9969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chemeClr val="hlink"/>
                </a:solidFill>
                <a:latin typeface="Arial" charset="0"/>
              </a:rPr>
              <a:t>文献</a:t>
            </a:r>
          </a:p>
          <a:p>
            <a:pPr eaLnBrk="1" hangingPunct="1"/>
            <a:r>
              <a:rPr lang="zh-CN" altLang="en-US" sz="3200" dirty="0">
                <a:solidFill>
                  <a:schemeClr val="hlink"/>
                </a:solidFill>
                <a:latin typeface="Arial" charset="0"/>
              </a:rPr>
              <a:t>综述</a:t>
            </a: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9609139" y="3068639"/>
            <a:ext cx="59503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accent2"/>
                </a:solidFill>
                <a:latin typeface="Arial" charset="0"/>
              </a:rPr>
              <a:t>选</a:t>
            </a:r>
          </a:p>
          <a:p>
            <a:pPr eaLnBrk="1" hangingPunct="1"/>
            <a:r>
              <a:rPr lang="zh-CN" altLang="en-US" sz="3200">
                <a:solidFill>
                  <a:schemeClr val="accent2"/>
                </a:solidFill>
                <a:latin typeface="Arial" charset="0"/>
              </a:rPr>
              <a:t>题</a:t>
            </a:r>
            <a:br>
              <a:rPr lang="zh-CN" altLang="en-US" sz="3200">
                <a:solidFill>
                  <a:schemeClr val="accent2"/>
                </a:solidFill>
                <a:latin typeface="Arial" charset="0"/>
              </a:rPr>
            </a:br>
            <a:r>
              <a:rPr lang="zh-CN" altLang="en-US" sz="3200">
                <a:solidFill>
                  <a:schemeClr val="accent2"/>
                </a:solidFill>
                <a:latin typeface="Arial" charset="0"/>
              </a:rPr>
              <a:t>报</a:t>
            </a:r>
          </a:p>
          <a:p>
            <a:pPr eaLnBrk="1" hangingPunct="1"/>
            <a:r>
              <a:rPr lang="zh-CN" altLang="en-US" sz="3200">
                <a:solidFill>
                  <a:schemeClr val="accent2"/>
                </a:solidFill>
                <a:latin typeface="Arial" charset="0"/>
              </a:rPr>
              <a:t>告</a:t>
            </a:r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 flipV="1">
            <a:off x="1016000" y="2771775"/>
            <a:ext cx="10337800" cy="51329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45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三</a:t>
            </a:r>
            <a:r>
              <a:rPr lang="en-US" altLang="zh-CN" dirty="0"/>
              <a:t>. </a:t>
            </a:r>
            <a:r>
              <a:rPr lang="zh-CN" altLang="en-US" dirty="0"/>
              <a:t>研究内容及拟解决的主要</a:t>
            </a:r>
            <a:r>
              <a:rPr lang="zh-CN" altLang="en-US" dirty="0" smtClean="0"/>
              <a:t>问题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93321" y="2061557"/>
            <a:ext cx="655730" cy="35257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600" b="1" dirty="0" smtClean="0"/>
              <a:t>面向应用的数据中心网络传输方案</a:t>
            </a:r>
            <a:endParaRPr kumimoji="1" lang="zh-CN" altLang="en-US" sz="1600" b="1" dirty="0"/>
          </a:p>
        </p:txBody>
      </p:sp>
      <p:cxnSp>
        <p:nvCxnSpPr>
          <p:cNvPr id="5" name="直线箭头连接符 4"/>
          <p:cNvCxnSpPr>
            <a:stCxn id="3" idx="3"/>
            <a:endCxn id="24" idx="1"/>
          </p:cNvCxnSpPr>
          <p:nvPr/>
        </p:nvCxnSpPr>
        <p:spPr>
          <a:xfrm flipV="1">
            <a:off x="1749051" y="3824450"/>
            <a:ext cx="101049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759548" y="2061556"/>
            <a:ext cx="627530" cy="35257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600" b="1" dirty="0" smtClean="0"/>
              <a:t>面向应用的数据中心网络传输需求模型</a:t>
            </a:r>
            <a:endParaRPr kumimoji="1" lang="zh-CN" altLang="en-US" sz="1600" b="1" dirty="0"/>
          </a:p>
        </p:txBody>
      </p:sp>
      <p:cxnSp>
        <p:nvCxnSpPr>
          <p:cNvPr id="17" name="直线箭头连接符 16"/>
          <p:cNvCxnSpPr/>
          <p:nvPr/>
        </p:nvCxnSpPr>
        <p:spPr>
          <a:xfrm flipV="1">
            <a:off x="3371064" y="4658072"/>
            <a:ext cx="105624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4445173" y="2459652"/>
            <a:ext cx="3716149" cy="11255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  <a:p>
            <a:pPr algn="ctr"/>
            <a:endParaRPr kumimoji="1" lang="zh-CN" altLang="en-US" dirty="0"/>
          </a:p>
          <a:p>
            <a:pPr algn="ctr"/>
            <a:r>
              <a:rPr kumimoji="1" lang="en-US" altLang="zh-CN" sz="1600" dirty="0">
                <a:solidFill>
                  <a:srgbClr val="FF0000"/>
                </a:solidFill>
              </a:rPr>
              <a:t>Intra-DC</a:t>
            </a:r>
            <a:r>
              <a:rPr kumimoji="1" lang="zh-CN" altLang="en-US" sz="1600" dirty="0">
                <a:solidFill>
                  <a:srgbClr val="FF0000"/>
                </a:solidFill>
              </a:rPr>
              <a:t>优化研究</a:t>
            </a:r>
          </a:p>
          <a:p>
            <a:pPr algn="ctr"/>
            <a:endParaRPr kumimoji="1" lang="zh-CN" altLang="en-US" sz="1600" dirty="0"/>
          </a:p>
        </p:txBody>
      </p:sp>
      <p:sp>
        <p:nvSpPr>
          <p:cNvPr id="36" name="矩形 35"/>
          <p:cNvSpPr/>
          <p:nvPr/>
        </p:nvSpPr>
        <p:spPr>
          <a:xfrm>
            <a:off x="4429686" y="4071193"/>
            <a:ext cx="3700553" cy="1203667"/>
          </a:xfrm>
          <a:prstGeom prst="rect">
            <a:avLst/>
          </a:prstGeom>
          <a:ln w="12700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  <a:p>
            <a:pPr algn="ctr"/>
            <a:endParaRPr kumimoji="1" lang="zh-CN" altLang="en-US" sz="1600" b="1" dirty="0" smtClean="0"/>
          </a:p>
          <a:p>
            <a:pPr algn="ctr"/>
            <a:r>
              <a:rPr kumimoji="1" lang="en-US" altLang="zh-CN" sz="1600" dirty="0">
                <a:solidFill>
                  <a:srgbClr val="FF0000"/>
                </a:solidFill>
              </a:rPr>
              <a:t>Inter-DC</a:t>
            </a:r>
            <a:r>
              <a:rPr kumimoji="1" lang="zh-CN" altLang="en-US" sz="1600" dirty="0">
                <a:solidFill>
                  <a:srgbClr val="FF0000"/>
                </a:solidFill>
              </a:rPr>
              <a:t>优化研究</a:t>
            </a:r>
          </a:p>
        </p:txBody>
      </p:sp>
      <p:sp>
        <p:nvSpPr>
          <p:cNvPr id="49" name="矩形 48"/>
          <p:cNvSpPr/>
          <p:nvPr/>
        </p:nvSpPr>
        <p:spPr>
          <a:xfrm>
            <a:off x="4716699" y="4194469"/>
            <a:ext cx="1346200" cy="682326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DC-DC</a:t>
            </a:r>
            <a:r>
              <a:rPr kumimoji="1" lang="zh-CN" altLang="en-US" sz="1600" dirty="0" smtClean="0"/>
              <a:t>之间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集中式</a:t>
            </a:r>
            <a:r>
              <a:rPr kumimoji="1" lang="zh-CN" altLang="en-US" sz="1600" dirty="0" smtClean="0"/>
              <a:t>优化</a:t>
            </a:r>
            <a:endParaRPr kumimoji="1" lang="zh-CN" altLang="en-US" sz="1600" dirty="0"/>
          </a:p>
        </p:txBody>
      </p:sp>
      <p:sp>
        <p:nvSpPr>
          <p:cNvPr id="50" name="矩形 49"/>
          <p:cNvSpPr/>
          <p:nvPr/>
        </p:nvSpPr>
        <p:spPr>
          <a:xfrm>
            <a:off x="6634358" y="4187325"/>
            <a:ext cx="1452283" cy="689470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数据中心之间保证应用性能研究</a:t>
            </a:r>
            <a:endParaRPr kumimoji="1" lang="zh-CN" altLang="en-US" sz="1600" dirty="0"/>
          </a:p>
        </p:txBody>
      </p:sp>
      <p:cxnSp>
        <p:nvCxnSpPr>
          <p:cNvPr id="51" name="直线箭头连接符 50"/>
          <p:cNvCxnSpPr/>
          <p:nvPr/>
        </p:nvCxnSpPr>
        <p:spPr>
          <a:xfrm flipV="1">
            <a:off x="6108611" y="4586493"/>
            <a:ext cx="591483" cy="47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4657651" y="2633749"/>
            <a:ext cx="1346200" cy="679550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端到端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分布式</a:t>
            </a:r>
            <a:r>
              <a:rPr kumimoji="1" lang="zh-CN" altLang="en-US" sz="1600" dirty="0" smtClean="0"/>
              <a:t>优化</a:t>
            </a:r>
            <a:endParaRPr kumimoji="1" lang="zh-CN" altLang="en-US" sz="1600" dirty="0"/>
          </a:p>
        </p:txBody>
      </p:sp>
      <p:sp>
        <p:nvSpPr>
          <p:cNvPr id="56" name="矩形 55"/>
          <p:cNvSpPr/>
          <p:nvPr/>
        </p:nvSpPr>
        <p:spPr>
          <a:xfrm>
            <a:off x="6591647" y="2665793"/>
            <a:ext cx="1438275" cy="679550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基于期限的拥塞控制研究</a:t>
            </a:r>
            <a:endParaRPr kumimoji="1" lang="zh-CN" altLang="en-US" sz="1600" dirty="0"/>
          </a:p>
        </p:txBody>
      </p:sp>
      <p:cxnSp>
        <p:nvCxnSpPr>
          <p:cNvPr id="88" name="直线箭头连接符 87"/>
          <p:cNvCxnSpPr/>
          <p:nvPr/>
        </p:nvCxnSpPr>
        <p:spPr>
          <a:xfrm flipV="1">
            <a:off x="6000164" y="3005568"/>
            <a:ext cx="591483" cy="47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10778637" y="2321547"/>
            <a:ext cx="627530" cy="3245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600" b="1" dirty="0" smtClean="0"/>
              <a:t>数据中心</a:t>
            </a:r>
            <a:r>
              <a:rPr kumimoji="1" lang="zh-CN" altLang="en-US" sz="1600" b="1" smtClean="0"/>
              <a:t>测试床验证</a:t>
            </a:r>
            <a:endParaRPr kumimoji="1" lang="zh-CN" altLang="en-US" sz="1600" b="1" dirty="0"/>
          </a:p>
        </p:txBody>
      </p:sp>
      <p:cxnSp>
        <p:nvCxnSpPr>
          <p:cNvPr id="107" name="直线箭头连接符 106"/>
          <p:cNvCxnSpPr>
            <a:endCxn id="24" idx="0"/>
          </p:cNvCxnSpPr>
          <p:nvPr/>
        </p:nvCxnSpPr>
        <p:spPr>
          <a:xfrm>
            <a:off x="3060857" y="1327193"/>
            <a:ext cx="12456" cy="734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肘形连接符 109"/>
          <p:cNvCxnSpPr>
            <a:stCxn id="99" idx="0"/>
          </p:cNvCxnSpPr>
          <p:nvPr/>
        </p:nvCxnSpPr>
        <p:spPr>
          <a:xfrm rot="16200000" flipV="1">
            <a:off x="6588267" y="-2182589"/>
            <a:ext cx="976726" cy="8031545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/>
          <p:cNvSpPr/>
          <p:nvPr/>
        </p:nvSpPr>
        <p:spPr>
          <a:xfrm>
            <a:off x="2326451" y="1921274"/>
            <a:ext cx="1485900" cy="380635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7" name="直线箭头连接符 36"/>
          <p:cNvCxnSpPr>
            <a:endCxn id="35" idx="1"/>
          </p:cNvCxnSpPr>
          <p:nvPr/>
        </p:nvCxnSpPr>
        <p:spPr>
          <a:xfrm>
            <a:off x="3398779" y="3022411"/>
            <a:ext cx="10463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8886297" y="2485386"/>
            <a:ext cx="1117245" cy="28452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  <a:p>
            <a:pPr algn="ctr"/>
            <a:endParaRPr kumimoji="1" lang="zh-CN" altLang="en-US" dirty="0"/>
          </a:p>
          <a:p>
            <a:pPr algn="ctr"/>
            <a:r>
              <a:rPr kumimoji="1" lang="zh-CN" altLang="en-US" sz="1600" b="1" dirty="0" smtClean="0">
                <a:solidFill>
                  <a:srgbClr val="FF0000"/>
                </a:solidFill>
              </a:rPr>
              <a:t>应用部署方案</a:t>
            </a:r>
          </a:p>
          <a:p>
            <a:pPr algn="ctr"/>
            <a:endParaRPr kumimoji="1" lang="zh-CN" altLang="en-US" sz="1600" dirty="0"/>
          </a:p>
        </p:txBody>
      </p:sp>
      <p:sp>
        <p:nvSpPr>
          <p:cNvPr id="47" name="矩形 46"/>
          <p:cNvSpPr/>
          <p:nvPr/>
        </p:nvSpPr>
        <p:spPr>
          <a:xfrm>
            <a:off x="8986563" y="2633749"/>
            <a:ext cx="936351" cy="1274265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保证租户应用性能研究</a:t>
            </a:r>
            <a:endParaRPr kumimoji="1" lang="zh-CN" altLang="en-US" sz="1600" dirty="0"/>
          </a:p>
        </p:txBody>
      </p:sp>
      <p:cxnSp>
        <p:nvCxnSpPr>
          <p:cNvPr id="48" name="直线箭头连接符 47"/>
          <p:cNvCxnSpPr>
            <a:endCxn id="46" idx="1"/>
          </p:cNvCxnSpPr>
          <p:nvPr/>
        </p:nvCxnSpPr>
        <p:spPr>
          <a:xfrm>
            <a:off x="8161322" y="2966532"/>
            <a:ext cx="724975" cy="941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>
            <a:endCxn id="46" idx="1"/>
          </p:cNvCxnSpPr>
          <p:nvPr/>
        </p:nvCxnSpPr>
        <p:spPr>
          <a:xfrm flipV="1">
            <a:off x="8130239" y="3908014"/>
            <a:ext cx="756058" cy="7172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>
            <a:stCxn id="46" idx="3"/>
          </p:cNvCxnSpPr>
          <p:nvPr/>
        </p:nvCxnSpPr>
        <p:spPr>
          <a:xfrm>
            <a:off x="10003542" y="3908014"/>
            <a:ext cx="7750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1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5" grpId="0" animBg="1"/>
      <p:bldP spid="36" grpId="0" animBg="1"/>
      <p:bldP spid="49" grpId="0" animBg="1"/>
      <p:bldP spid="50" grpId="0" animBg="1"/>
      <p:bldP spid="55" grpId="0" animBg="1"/>
      <p:bldP spid="56" grpId="0" animBg="1"/>
      <p:bldP spid="99" grpId="0" animBg="1"/>
      <p:bldP spid="112" grpId="0" animBg="1"/>
      <p:bldP spid="46" grpId="0" animBg="1"/>
      <p:bldP spid="4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数据中心应用服务质量需求模型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符号定义：</a:t>
            </a:r>
          </a:p>
          <a:p>
            <a:pPr lvl="1"/>
            <a:r>
              <a:rPr kumimoji="1" lang="zh-CN" altLang="en-US" dirty="0" smtClean="0"/>
              <a:t>传输五元组</a:t>
            </a:r>
            <a:r>
              <a:rPr kumimoji="1" lang="en-US" altLang="zh-CN" dirty="0" smtClean="0"/>
              <a:t>T={src,dst,Q,td1,td2}</a:t>
            </a:r>
            <a:endParaRPr kumimoji="1" lang="zh-CN" altLang="en-US" dirty="0" smtClean="0"/>
          </a:p>
          <a:p>
            <a:pPr lvl="2"/>
            <a:r>
              <a:rPr kumimoji="1" lang="en-US" altLang="zh-CN" sz="2600" dirty="0" err="1" smtClean="0"/>
              <a:t>Src</a:t>
            </a:r>
            <a:r>
              <a:rPr kumimoji="1" lang="zh-CN" altLang="en-US" sz="2600" dirty="0" smtClean="0"/>
              <a:t> 为源节点，</a:t>
            </a:r>
            <a:r>
              <a:rPr kumimoji="1" lang="en-US" altLang="zh-CN" sz="2600" dirty="0" err="1" smtClean="0"/>
              <a:t>dst</a:t>
            </a:r>
            <a:r>
              <a:rPr kumimoji="1" lang="zh-CN" altLang="en-US" sz="2600" dirty="0" smtClean="0"/>
              <a:t>为目的节点，</a:t>
            </a:r>
            <a:r>
              <a:rPr kumimoji="1" lang="en-US" altLang="zh-CN" sz="2600" dirty="0" smtClean="0"/>
              <a:t>Q</a:t>
            </a:r>
            <a:r>
              <a:rPr kumimoji="1" lang="zh-CN" altLang="en-US" sz="2600" dirty="0" smtClean="0"/>
              <a:t>为应用大小，</a:t>
            </a:r>
            <a:r>
              <a:rPr kumimoji="1" lang="en-US" altLang="zh-CN" sz="2600" dirty="0" smtClean="0"/>
              <a:t>td1</a:t>
            </a:r>
            <a:r>
              <a:rPr kumimoji="1" lang="zh-CN" altLang="en-US" sz="2600" dirty="0" smtClean="0"/>
              <a:t>为</a:t>
            </a:r>
            <a:r>
              <a:rPr kumimoji="1" lang="en-US" altLang="zh-CN" sz="2600" dirty="0" smtClean="0"/>
              <a:t>soft</a:t>
            </a:r>
            <a:r>
              <a:rPr kumimoji="1" lang="zh-CN" altLang="en-US" sz="2600" dirty="0" smtClean="0"/>
              <a:t> </a:t>
            </a:r>
            <a:r>
              <a:rPr kumimoji="1" lang="en-US" altLang="zh-CN" sz="2600" dirty="0" smtClean="0"/>
              <a:t>deadline</a:t>
            </a:r>
            <a:r>
              <a:rPr kumimoji="1" lang="zh-CN" altLang="en-US" sz="2600" dirty="0" smtClean="0"/>
              <a:t>，</a:t>
            </a:r>
            <a:r>
              <a:rPr kumimoji="1" lang="en-US" altLang="zh-CN" sz="2600" dirty="0" smtClean="0"/>
              <a:t>td2</a:t>
            </a:r>
            <a:r>
              <a:rPr kumimoji="1" lang="zh-CN" altLang="en-US" sz="2600" dirty="0" smtClean="0"/>
              <a:t>为</a:t>
            </a:r>
            <a:r>
              <a:rPr kumimoji="1" lang="en-US" altLang="zh-CN" sz="2600" dirty="0" smtClean="0"/>
              <a:t>hard</a:t>
            </a:r>
            <a:r>
              <a:rPr kumimoji="1" lang="zh-CN" altLang="en-US" sz="2600" dirty="0" smtClean="0"/>
              <a:t> </a:t>
            </a:r>
            <a:r>
              <a:rPr kumimoji="1" lang="en-US" altLang="zh-CN" sz="2600" dirty="0" smtClean="0"/>
              <a:t>deadline,</a:t>
            </a:r>
            <a:r>
              <a:rPr kumimoji="1" lang="zh-CN" altLang="en-US" sz="2600" dirty="0" smtClean="0"/>
              <a:t>如果</a:t>
            </a:r>
            <a:r>
              <a:rPr kumimoji="1" lang="en-US" altLang="zh-CN" sz="2600" dirty="0" smtClean="0"/>
              <a:t>td1=td2</a:t>
            </a:r>
            <a:r>
              <a:rPr kumimoji="1" lang="zh-CN" altLang="en-US" sz="2600" dirty="0" smtClean="0"/>
              <a:t>说明只有</a:t>
            </a:r>
            <a:r>
              <a:rPr kumimoji="1" lang="en-US" altLang="zh-CN" sz="2600" dirty="0" smtClean="0"/>
              <a:t>hard</a:t>
            </a:r>
            <a:r>
              <a:rPr kumimoji="1" lang="zh-CN" altLang="en-US" sz="2600" dirty="0" smtClean="0"/>
              <a:t> </a:t>
            </a:r>
            <a:r>
              <a:rPr kumimoji="1" lang="en-US" altLang="zh-CN" sz="2600" dirty="0" smtClean="0"/>
              <a:t>deadline,</a:t>
            </a:r>
            <a:r>
              <a:rPr kumimoji="1" lang="zh-CN" altLang="en-US" sz="2600" dirty="0" smtClean="0"/>
              <a:t>即在规定时间内不得不传完应用</a:t>
            </a:r>
            <a:endParaRPr kumimoji="1" lang="zh-CN" altLang="en-US" sz="2600" dirty="0"/>
          </a:p>
          <a:p>
            <a:pPr lvl="2"/>
            <a:r>
              <a:rPr kumimoji="1" lang="zh-CN" altLang="en-US" sz="2600" dirty="0" smtClean="0"/>
              <a:t> 当前传输时间</a:t>
            </a:r>
            <a:r>
              <a:rPr kumimoji="1" lang="en-US" altLang="zh-CN" sz="2600" dirty="0" smtClean="0"/>
              <a:t>t,</a:t>
            </a:r>
            <a:r>
              <a:rPr kumimoji="1" lang="zh-CN" altLang="en-US" sz="2600" dirty="0" smtClean="0"/>
              <a:t>当</a:t>
            </a:r>
            <a:r>
              <a:rPr kumimoji="1" lang="en-US" altLang="zh-CN" sz="2600" dirty="0"/>
              <a:t>t</a:t>
            </a:r>
            <a:r>
              <a:rPr kumimoji="1" lang="en-US" altLang="zh-CN" sz="2600" dirty="0" smtClean="0"/>
              <a:t>&lt;td1</a:t>
            </a:r>
            <a:r>
              <a:rPr kumimoji="1" lang="zh-CN" altLang="en-US" sz="2600" dirty="0" smtClean="0"/>
              <a:t>时，应用不会造成性能损失，当</a:t>
            </a:r>
            <a:r>
              <a:rPr kumimoji="1" lang="en-US" altLang="zh-CN" sz="2600" dirty="0" smtClean="0"/>
              <a:t>t</a:t>
            </a:r>
            <a:r>
              <a:rPr kumimoji="1" lang="zh-CN" altLang="en-US" sz="2600" dirty="0" smtClean="0"/>
              <a:t> </a:t>
            </a:r>
            <a:r>
              <a:rPr kumimoji="1" lang="en-US" altLang="zh-CN" sz="2600" dirty="0" smtClean="0"/>
              <a:t>&gt;</a:t>
            </a:r>
            <a:r>
              <a:rPr kumimoji="1" lang="zh-CN" altLang="en-US" sz="2600" dirty="0" smtClean="0"/>
              <a:t> </a:t>
            </a:r>
            <a:r>
              <a:rPr kumimoji="1" lang="en-US" altLang="zh-CN" sz="2600" dirty="0" smtClean="0"/>
              <a:t>td2</a:t>
            </a:r>
            <a:r>
              <a:rPr kumimoji="1" lang="zh-CN" altLang="en-US" sz="2600" dirty="0" smtClean="0"/>
              <a:t>时，应用会失效，当  </a:t>
            </a:r>
            <a:r>
              <a:rPr kumimoji="1" lang="en-US" altLang="zh-CN" sz="2600" dirty="0" smtClean="0"/>
              <a:t>td1&lt;t&lt;td2</a:t>
            </a:r>
            <a:r>
              <a:rPr kumimoji="1" lang="zh-CN" altLang="en-US" sz="2600" dirty="0" smtClean="0"/>
              <a:t>，应用性能逐渐降到</a:t>
            </a:r>
            <a:r>
              <a:rPr kumimoji="1" lang="en-US" altLang="zh-CN" sz="2600" dirty="0" smtClean="0"/>
              <a:t>0</a:t>
            </a:r>
            <a:endParaRPr kumimoji="1" lang="zh-CN" altLang="en-US" sz="2600" dirty="0" smtClean="0"/>
          </a:p>
          <a:p>
            <a:pPr lvl="1"/>
            <a:r>
              <a:rPr kumimoji="1" lang="en-US" altLang="zh-CN" sz="3000" dirty="0" smtClean="0"/>
              <a:t>R</a:t>
            </a:r>
            <a:r>
              <a:rPr kumimoji="1" lang="zh-CN" altLang="en-US" sz="3000" dirty="0" smtClean="0"/>
              <a:t> </a:t>
            </a:r>
            <a:r>
              <a:rPr kumimoji="1" lang="en-US" altLang="zh-CN" sz="3000" dirty="0" smtClean="0"/>
              <a:t>={T1,T2,…</a:t>
            </a:r>
            <a:r>
              <a:rPr kumimoji="1" lang="en-US" altLang="zh-CN" sz="3000" dirty="0" err="1" smtClean="0"/>
              <a:t>Tn</a:t>
            </a:r>
            <a:r>
              <a:rPr kumimoji="1" lang="en-US" altLang="zh-CN" sz="3000" dirty="0" smtClean="0"/>
              <a:t>}:</a:t>
            </a:r>
            <a:r>
              <a:rPr kumimoji="1" lang="zh-CN" altLang="en-US" sz="3000" dirty="0" smtClean="0"/>
              <a:t>一个租户的服务有</a:t>
            </a:r>
            <a:r>
              <a:rPr kumimoji="1" lang="en-US" altLang="zh-CN" sz="3000" dirty="0" smtClean="0"/>
              <a:t>n</a:t>
            </a:r>
            <a:r>
              <a:rPr kumimoji="1" lang="zh-CN" altLang="en-US" sz="3000" dirty="0" smtClean="0"/>
              <a:t>个传输</a:t>
            </a:r>
          </a:p>
          <a:p>
            <a:pPr lvl="1"/>
            <a:r>
              <a:rPr kumimoji="1" lang="en-US" altLang="zh-CN" sz="3000" dirty="0" smtClean="0"/>
              <a:t>Pi={p1,p2,..pk}:</a:t>
            </a:r>
            <a:r>
              <a:rPr kumimoji="1" lang="zh-CN" altLang="en-US" sz="3000" dirty="0" smtClean="0"/>
              <a:t>对于传输</a:t>
            </a:r>
            <a:r>
              <a:rPr kumimoji="1" lang="en-US" altLang="zh-CN" sz="3000" dirty="0" err="1" smtClean="0"/>
              <a:t>i</a:t>
            </a:r>
            <a:r>
              <a:rPr kumimoji="1" lang="en-US" altLang="zh-CN" sz="3000" dirty="0" smtClean="0"/>
              <a:t>,</a:t>
            </a:r>
            <a:r>
              <a:rPr kumimoji="1" lang="zh-CN" altLang="en-US" sz="3000" dirty="0" smtClean="0"/>
              <a:t>源和目的之间的最短</a:t>
            </a:r>
            <a:r>
              <a:rPr kumimoji="1" lang="en-US" altLang="zh-CN" sz="3000" dirty="0" smtClean="0"/>
              <a:t>K</a:t>
            </a:r>
            <a:r>
              <a:rPr kumimoji="1" lang="zh-CN" altLang="en-US" sz="3000" dirty="0" smtClean="0"/>
              <a:t>路</a:t>
            </a:r>
          </a:p>
          <a:p>
            <a:pPr lvl="1"/>
            <a:r>
              <a:rPr kumimoji="1" lang="en-US" altLang="zh-CN" sz="3000" dirty="0" smtClean="0"/>
              <a:t>C(l):</a:t>
            </a:r>
            <a:r>
              <a:rPr kumimoji="1" lang="zh-CN" altLang="en-US" sz="3000" dirty="0" smtClean="0"/>
              <a:t>路径</a:t>
            </a:r>
            <a:r>
              <a:rPr kumimoji="1" lang="en-US" altLang="zh-CN" sz="3000" dirty="0" smtClean="0"/>
              <a:t>l</a:t>
            </a:r>
            <a:r>
              <a:rPr kumimoji="1" lang="zh-CN" altLang="en-US" sz="3000" dirty="0" smtClean="0"/>
              <a:t>上链路承载能力</a:t>
            </a:r>
          </a:p>
        </p:txBody>
      </p:sp>
    </p:spTree>
    <p:extLst>
      <p:ext uri="{BB962C8B-B14F-4D97-AF65-F5344CB8AC3E}">
        <p14:creationId xmlns:p14="http://schemas.microsoft.com/office/powerpoint/2010/main" val="70725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数据</a:t>
            </a:r>
            <a:r>
              <a:rPr kumimoji="1" lang="zh-CN" altLang="en-US" dirty="0" smtClean="0"/>
              <a:t>中心应用服务</a:t>
            </a:r>
            <a:r>
              <a:rPr kumimoji="1" lang="zh-CN" altLang="en-US" dirty="0"/>
              <a:t>质量需求模型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kumimoji="1" lang="zh-CN" altLang="en-US" dirty="0" smtClean="0"/>
                  <a:t>符号定义</a:t>
                </a:r>
              </a:p>
              <a:p>
                <a:pPr lvl="1"/>
                <a:r>
                  <a:rPr kumimoji="1" lang="en-US" altLang="zh-CN" dirty="0" smtClean="0"/>
                  <a:t>I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baseline="-25000" dirty="0" smtClean="0"/>
                  <a:t>pm,i,</a:t>
                </a:r>
                <a:r>
                  <a:rPr kumimoji="1" lang="en-US" altLang="zh-CN" dirty="0" smtClean="0"/>
                  <a:t>1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l</a:t>
                </a:r>
                <a:r>
                  <a:rPr kumimoji="1" lang="zh-CN" altLang="en-US" dirty="0" smtClean="0"/>
                  <a:t>   </a:t>
                </a:r>
                <a:r>
                  <a:rPr kumimoji="1" lang="en-US" altLang="zh-CN" dirty="0" smtClean="0"/>
                  <a:t>p</a:t>
                </a:r>
                <a:r>
                  <a:rPr kumimoji="1" lang="en-US" altLang="zh-CN" baseline="-25000" dirty="0" smtClean="0"/>
                  <a:t>m,</a:t>
                </a:r>
                <a:r>
                  <a:rPr kumimoji="1" lang="zh-CN" altLang="en-US" dirty="0" smtClean="0"/>
                  <a:t> 否则为</a:t>
                </a:r>
                <a:r>
                  <a:rPr kumimoji="1" lang="en-US" altLang="zh-CN" dirty="0" smtClean="0"/>
                  <a:t>0</a:t>
                </a:r>
                <a:endParaRPr kumimoji="1" lang="zh-CN" altLang="en-US" dirty="0" smtClean="0"/>
              </a:p>
              <a:p>
                <a:pPr lvl="1"/>
                <a:r>
                  <a:rPr kumimoji="1" lang="en-US" altLang="zh-CN" dirty="0" err="1" smtClean="0"/>
                  <a:t>F</a:t>
                </a:r>
                <a:r>
                  <a:rPr kumimoji="1" lang="en-US" altLang="zh-CN" baseline="-25000" dirty="0" err="1"/>
                  <a:t>t</a:t>
                </a:r>
                <a:r>
                  <a:rPr kumimoji="1" lang="en-US" altLang="zh-CN" baseline="-25000" dirty="0" err="1" smtClean="0"/>
                  <a:t>i</a:t>
                </a:r>
                <a:r>
                  <a:rPr kumimoji="1" lang="zh-CN" altLang="en-US" baseline="-25000" dirty="0" smtClean="0"/>
                  <a:t>   </a:t>
                </a:r>
                <a:r>
                  <a:rPr kumimoji="1" lang="en-US" altLang="zh-CN" dirty="0" smtClean="0"/>
                  <a:t>,1if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JCT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&lt;td1,</a:t>
                </a:r>
                <a:r>
                  <a:rPr kumimoji="1" lang="zh-CN" altLang="en-US" dirty="0" smtClean="0"/>
                  <a:t> 否则为</a:t>
                </a:r>
                <a:r>
                  <a:rPr kumimoji="1" lang="en-US" altLang="zh-CN" dirty="0" smtClean="0"/>
                  <a:t>0</a:t>
                </a:r>
                <a:endParaRPr kumimoji="1" lang="zh-CN" altLang="en-US" dirty="0" smtClean="0"/>
              </a:p>
              <a:p>
                <a:r>
                  <a:rPr kumimoji="1" lang="zh-CN" altLang="en-US" dirty="0" smtClean="0"/>
                  <a:t>优化问题</a:t>
                </a:r>
              </a:p>
              <a:p>
                <a:pPr marL="0" indent="0">
                  <a:buNone/>
                </a:pPr>
                <a:r>
                  <a:rPr kumimoji="1" lang="zh-CN" altLang="en-US" dirty="0"/>
                  <a:t> </a:t>
                </a:r>
                <a:r>
                  <a:rPr kumimoji="1" lang="zh-CN" altLang="en-US" dirty="0" smtClean="0"/>
                  <a:t>      </a:t>
                </a:r>
                <a:r>
                  <a:rPr kumimoji="1" lang="en-US" altLang="zh-CN" dirty="0" smtClean="0"/>
                  <a:t>max(</a:t>
                </a:r>
                <a:r>
                  <a:rPr kumimoji="1" lang="en-US" altLang="zh-CN" dirty="0" err="1" smtClean="0"/>
                  <a:t>F</a:t>
                </a:r>
                <a:r>
                  <a:rPr kumimoji="1" lang="en-US" altLang="zh-CN" baseline="-25000" dirty="0" err="1" smtClean="0"/>
                  <a:t>ti</a:t>
                </a:r>
                <a:r>
                  <a:rPr kumimoji="1" lang="en-US" altLang="zh-CN" dirty="0" smtClean="0"/>
                  <a:t>)</a:t>
                </a:r>
                <a:endParaRPr kumimoji="1" lang="zh-CN" altLang="en-US" dirty="0" smtClean="0"/>
              </a:p>
              <a:p>
                <a:pPr marL="457200" lvl="1" indent="0">
                  <a:buNone/>
                </a:pPr>
                <a:r>
                  <a:rPr kumimoji="1" lang="zh-CN" altLang="en-US" dirty="0" smtClean="0"/>
                  <a:t>   </a:t>
                </a:r>
                <a:r>
                  <a:rPr kumimoji="1" lang="en-US" altLang="zh-CN" dirty="0" err="1" smtClean="0"/>
                  <a:t>s.t</a:t>
                </a:r>
                <a:endParaRPr kumimoji="1" lang="zh-CN" altLang="en-US" dirty="0" smtClean="0"/>
              </a:p>
              <a:p>
                <a:pPr marL="457200" lvl="1" indent="0">
                  <a:buNone/>
                </a:pPr>
                <a:r>
                  <a:rPr kumimoji="1" lang="zh-CN" altLang="en-US" dirty="0" smtClean="0"/>
                  <a:t>   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a:rPr kumimoji="1" lang="en-US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t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kumimoji="1" lang="zh-CN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𝑝𝑚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𝑃𝑖</m:t>
                        </m:r>
                      </m:sub>
                      <m:sup/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r>
                          <a:rPr kumimoji="1" lang="en-US" altLang="zh-CN" b="0" i="1" baseline="-2500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𝑖𝑡𝑝𝑚</m:t>
                        </m:r>
                      </m:e>
                    </m:nary>
                  </m:oMath>
                </a14:m>
                <a:r>
                  <a:rPr kumimoji="1" lang="zh-CN" altLang="en-US" dirty="0" smtClean="0"/>
                  <a:t>  </a:t>
                </a:r>
                <a:r>
                  <a:rPr kumimoji="1" lang="en-US" altLang="zh-CN" dirty="0" smtClean="0"/>
                  <a:t>&gt;=0</a:t>
                </a:r>
                <a:endParaRPr kumimoji="1" lang="zh-CN" altLang="en-US" dirty="0" smtClean="0"/>
              </a:p>
              <a:p>
                <a:pPr marL="457200" lvl="1" indent="0">
                  <a:buNone/>
                </a:pP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 </m:t>
                    </m:r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i</m:t>
                    </m:r>
                    <m:r>
                      <a:rPr kumimoji="1" lang="en-US" altLang="zh-CN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charset="0"/>
                        <a:ea typeface="Cambria Math" charset="0"/>
                        <a:cs typeface="Cambria Math" charset="0"/>
                      </a:rPr>
                      <m:t>t</m:t>
                    </m:r>
                  </m:oMath>
                </a14:m>
                <a:r>
                  <a:rPr kumimoji="1" lang="en-US" altLang="zh-CN" dirty="0" smtClean="0"/>
                  <a:t>,pm,</a:t>
                </a:r>
                <a:r>
                  <a:rPr kumimoji="1" lang="en-US" altLang="zh-CN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kumimoji="1" lang="en-US" altLang="zh-CN" i="1" baseline="-25000">
                        <a:latin typeface="Cambria Math" charset="0"/>
                        <a:ea typeface="Cambria Math" charset="0"/>
                        <a:cs typeface="Cambria Math" charset="0"/>
                      </a:rPr>
                      <m:t>𝑖𝑡𝑝𝑚</m:t>
                    </m:r>
                  </m:oMath>
                </a14:m>
                <a:r>
                  <a:rPr kumimoji="1" lang="en-US" altLang="zh-CN" dirty="0" smtClean="0"/>
                  <a:t>&gt;=0</a:t>
                </a:r>
                <a:endParaRPr kumimoji="1" lang="zh-CN" altLang="en-US" dirty="0" smtClean="0"/>
              </a:p>
              <a:p>
                <a:pPr marL="457200" lvl="1" indent="0">
                  <a:buNone/>
                </a:pP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 </m:t>
                    </m:r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</m:oMath>
                </a14:m>
                <a:r>
                  <a:rPr kumimoji="1" lang="en-US" altLang="zh-CN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kumimoji="1" lang="en-US" altLang="zh-CN" dirty="0" smtClean="0"/>
                  <a:t>R,</a:t>
                </a:r>
                <a:r>
                  <a:rPr kumimoji="1" lang="en-US" altLang="zh-CN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kumimoji="1" lang="zh-CN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𝑝𝑚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𝑃𝑖</m:t>
                        </m:r>
                      </m:sub>
                      <m:sup/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r>
                          <a:rPr kumimoji="1" lang="en-US" altLang="zh-CN" i="1" baseline="-25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𝑖𝑡𝑝𝑚</m:t>
                        </m:r>
                      </m:e>
                    </m:nary>
                  </m:oMath>
                </a14:m>
                <a:r>
                  <a:rPr kumimoji="1" lang="en-US" altLang="zh-CN" dirty="0" smtClean="0"/>
                  <a:t>=Qi</a:t>
                </a:r>
                <a:endParaRPr kumimoji="1" lang="zh-CN" altLang="en-US" dirty="0"/>
              </a:p>
              <a:p>
                <a:pPr marL="457200" lvl="1" indent="0">
                  <a:buNone/>
                </a:pPr>
                <a:r>
                  <a:rPr kumimoji="1" lang="zh-CN" altLang="en-US" dirty="0" smtClean="0">
                    <a:ea typeface="Cambria Math" charset="0"/>
                    <a:cs typeface="Cambria Math" charset="0"/>
                  </a:rPr>
                  <a:t>    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</m:oMath>
                </a14:m>
                <a:r>
                  <a:rPr kumimoji="1" lang="en-US" altLang="zh-CN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T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en-US" altLang="zh-CN" dirty="0"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 smtClean="0">
                    <a:ea typeface="Cambria Math" charset="0"/>
                    <a:cs typeface="Cambria Math" charset="0"/>
                  </a:rPr>
                  <a:t>JCT&lt;td2</a:t>
                </a:r>
                <a:endParaRPr kumimoji="1" lang="zh-CN" altLang="en-US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4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880361" y="2301240"/>
                <a:ext cx="22043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361" y="2301240"/>
                <a:ext cx="22043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6667" r="-13889" b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6827520" y="4001294"/>
            <a:ext cx="43586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rgbClr val="0432FF"/>
                </a:solidFill>
              </a:rPr>
              <a:t>保证</a:t>
            </a:r>
            <a:r>
              <a:rPr kumimoji="1" lang="en-US" altLang="zh-CN" sz="2800" b="1" dirty="0" smtClean="0">
                <a:solidFill>
                  <a:srgbClr val="0432FF"/>
                </a:solidFill>
              </a:rPr>
              <a:t>hard</a:t>
            </a:r>
            <a:r>
              <a:rPr kumimoji="1" lang="zh-CN" altLang="en-US" sz="2800" b="1" dirty="0" smtClean="0">
                <a:solidFill>
                  <a:srgbClr val="0432FF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0432FF"/>
                </a:solidFill>
              </a:rPr>
              <a:t>deadline</a:t>
            </a:r>
            <a:r>
              <a:rPr kumimoji="1" lang="zh-CN" altLang="en-US" sz="2800" b="1" dirty="0" smtClean="0">
                <a:solidFill>
                  <a:srgbClr val="0432FF"/>
                </a:solidFill>
              </a:rPr>
              <a:t>，保证应用需求带宽，尽可能满足</a:t>
            </a:r>
            <a:r>
              <a:rPr kumimoji="1" lang="en-US" altLang="zh-CN" sz="2800" b="1" dirty="0" smtClean="0">
                <a:solidFill>
                  <a:srgbClr val="0432FF"/>
                </a:solidFill>
              </a:rPr>
              <a:t>soft</a:t>
            </a:r>
            <a:r>
              <a:rPr kumimoji="1" lang="zh-CN" altLang="en-US" sz="2800" b="1" dirty="0" smtClean="0">
                <a:solidFill>
                  <a:srgbClr val="0432FF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0432FF"/>
                </a:solidFill>
              </a:rPr>
              <a:t>deadline</a:t>
            </a:r>
            <a:endParaRPr kumimoji="1" lang="zh-CN" altLang="en-US" sz="28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3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18168"/>
            <a:ext cx="10515600" cy="1325563"/>
          </a:xfrm>
        </p:spPr>
        <p:txBody>
          <a:bodyPr/>
          <a:lstStyle/>
          <a:p>
            <a:r>
              <a:rPr lang="zh-CN" altLang="en-US" dirty="0"/>
              <a:t>三</a:t>
            </a:r>
            <a:r>
              <a:rPr lang="en-US" altLang="zh-CN" dirty="0"/>
              <a:t>. </a:t>
            </a:r>
            <a:r>
              <a:rPr lang="zh-CN" altLang="en-US" dirty="0"/>
              <a:t>研究内容及拟解决的主要问题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面向应用的</a:t>
            </a:r>
            <a:r>
              <a:rPr kumimoji="1" lang="zh-CN" altLang="en-US" dirty="0"/>
              <a:t>数据中心网络服务质量优化研究</a:t>
            </a:r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609707131"/>
              </p:ext>
            </p:extLst>
          </p:nvPr>
        </p:nvGraphicFramePr>
        <p:xfrm>
          <a:off x="1153460" y="143615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003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dirty="0"/>
              <a:t>主要内容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hlink"/>
                </a:solidFill>
              </a:rPr>
              <a:t>一</a:t>
            </a:r>
            <a:r>
              <a:rPr lang="en-US" altLang="zh-CN" dirty="0">
                <a:solidFill>
                  <a:schemeClr val="hlink"/>
                </a:solidFill>
              </a:rPr>
              <a:t>. </a:t>
            </a:r>
            <a:r>
              <a:rPr lang="zh-CN" altLang="en-US" dirty="0">
                <a:solidFill>
                  <a:schemeClr val="hlink"/>
                </a:solidFill>
              </a:rPr>
              <a:t>选题背景、目的及意义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hlink"/>
                </a:solidFill>
              </a:rPr>
              <a:t>二</a:t>
            </a:r>
            <a:r>
              <a:rPr lang="en-US" altLang="zh-CN" dirty="0">
                <a:solidFill>
                  <a:schemeClr val="hlink"/>
                </a:solidFill>
              </a:rPr>
              <a:t>. </a:t>
            </a:r>
            <a:r>
              <a:rPr lang="zh-CN" altLang="en-US" dirty="0">
                <a:solidFill>
                  <a:schemeClr val="hlink"/>
                </a:solidFill>
              </a:rPr>
              <a:t>国内外研究现状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三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研究内容及拟解决的主要问题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四</a:t>
            </a:r>
            <a:r>
              <a:rPr lang="en-US" altLang="zh-CN" dirty="0">
                <a:solidFill>
                  <a:srgbClr val="FF0000"/>
                </a:solidFill>
              </a:rPr>
              <a:t>. </a:t>
            </a:r>
            <a:r>
              <a:rPr lang="zh-CN" altLang="en-US" dirty="0">
                <a:solidFill>
                  <a:srgbClr val="FF0000"/>
                </a:solidFill>
              </a:rPr>
              <a:t>研究方案及可行性分析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五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可能的创新点及预期成果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六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进度计划安排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七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已有研究成果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八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参考文献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9409113" y="1570038"/>
            <a:ext cx="9969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hlink"/>
                </a:solidFill>
                <a:latin typeface="Arial" charset="0"/>
              </a:rPr>
              <a:t>文献</a:t>
            </a:r>
          </a:p>
          <a:p>
            <a:pPr eaLnBrk="1" hangingPunct="1"/>
            <a:r>
              <a:rPr lang="zh-CN" altLang="en-US" sz="3200">
                <a:solidFill>
                  <a:schemeClr val="hlink"/>
                </a:solidFill>
                <a:latin typeface="Arial" charset="0"/>
              </a:rPr>
              <a:t>综述</a:t>
            </a: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9609139" y="3068639"/>
            <a:ext cx="59503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accent2"/>
                </a:solidFill>
                <a:latin typeface="Arial" charset="0"/>
              </a:rPr>
              <a:t>选</a:t>
            </a:r>
          </a:p>
          <a:p>
            <a:pPr eaLnBrk="1" hangingPunct="1"/>
            <a:r>
              <a:rPr lang="zh-CN" altLang="en-US" sz="3200">
                <a:solidFill>
                  <a:schemeClr val="accent2"/>
                </a:solidFill>
                <a:latin typeface="Arial" charset="0"/>
              </a:rPr>
              <a:t>题</a:t>
            </a:r>
            <a:br>
              <a:rPr lang="zh-CN" altLang="en-US" sz="3200">
                <a:solidFill>
                  <a:schemeClr val="accent2"/>
                </a:solidFill>
                <a:latin typeface="Arial" charset="0"/>
              </a:rPr>
            </a:br>
            <a:r>
              <a:rPr lang="zh-CN" altLang="en-US" sz="3200">
                <a:solidFill>
                  <a:schemeClr val="accent2"/>
                </a:solidFill>
                <a:latin typeface="Arial" charset="0"/>
              </a:rPr>
              <a:t>报</a:t>
            </a:r>
          </a:p>
          <a:p>
            <a:pPr eaLnBrk="1" hangingPunct="1"/>
            <a:r>
              <a:rPr lang="zh-CN" altLang="en-US" sz="3200">
                <a:solidFill>
                  <a:schemeClr val="accent2"/>
                </a:solidFill>
                <a:latin typeface="Arial" charset="0"/>
              </a:rPr>
              <a:t>告</a:t>
            </a:r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 flipV="1">
            <a:off x="1016000" y="2771775"/>
            <a:ext cx="10337800" cy="51329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02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三</a:t>
            </a:r>
            <a:r>
              <a:rPr lang="en-US" altLang="zh-CN" dirty="0"/>
              <a:t>. </a:t>
            </a:r>
            <a:r>
              <a:rPr lang="zh-CN" altLang="en-US" dirty="0"/>
              <a:t>研究内容及拟解决的主要</a:t>
            </a:r>
            <a:r>
              <a:rPr lang="zh-CN" altLang="en-US" dirty="0" smtClean="0"/>
              <a:t>问题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93321" y="2342121"/>
            <a:ext cx="655730" cy="3245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600" b="1" dirty="0" smtClean="0"/>
              <a:t>面向服务的数据中心网络服务方案</a:t>
            </a:r>
            <a:endParaRPr kumimoji="1" lang="zh-CN" altLang="en-US" sz="1600" b="1" dirty="0"/>
          </a:p>
        </p:txBody>
      </p:sp>
      <p:cxnSp>
        <p:nvCxnSpPr>
          <p:cNvPr id="5" name="直线箭头连接符 4"/>
          <p:cNvCxnSpPr>
            <a:stCxn id="3" idx="3"/>
            <a:endCxn id="24" idx="1"/>
          </p:cNvCxnSpPr>
          <p:nvPr/>
        </p:nvCxnSpPr>
        <p:spPr>
          <a:xfrm flipV="1">
            <a:off x="1749051" y="3964732"/>
            <a:ext cx="101049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759548" y="2342120"/>
            <a:ext cx="627530" cy="3245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600" b="1" dirty="0" smtClean="0"/>
              <a:t>数据中心网络服务应用需求模型</a:t>
            </a:r>
            <a:endParaRPr kumimoji="1" lang="zh-CN" altLang="en-US" sz="1600" b="1" dirty="0"/>
          </a:p>
        </p:txBody>
      </p:sp>
      <p:cxnSp>
        <p:nvCxnSpPr>
          <p:cNvPr id="17" name="直线箭头连接符 16"/>
          <p:cNvCxnSpPr/>
          <p:nvPr/>
        </p:nvCxnSpPr>
        <p:spPr>
          <a:xfrm flipV="1">
            <a:off x="3371064" y="4658072"/>
            <a:ext cx="105624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4445173" y="2459652"/>
            <a:ext cx="3716149" cy="11255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  <a:p>
            <a:pPr algn="ctr"/>
            <a:endParaRPr kumimoji="1" lang="zh-CN" altLang="en-US" dirty="0"/>
          </a:p>
          <a:p>
            <a:pPr algn="ctr"/>
            <a:r>
              <a:rPr kumimoji="1" lang="en-US" altLang="zh-CN" sz="1600" dirty="0" smtClean="0">
                <a:solidFill>
                  <a:srgbClr val="FF0000"/>
                </a:solidFill>
              </a:rPr>
              <a:t>Intra-DC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APP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优化研究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(infocom2015)</a:t>
            </a:r>
            <a:endParaRPr kumimoji="1" lang="zh-CN" altLang="en-US" sz="1600" dirty="0">
              <a:solidFill>
                <a:srgbClr val="FF0000"/>
              </a:solidFill>
            </a:endParaRPr>
          </a:p>
          <a:p>
            <a:pPr algn="ctr"/>
            <a:endParaRPr kumimoji="1" lang="zh-CN" altLang="en-US" sz="1600" dirty="0"/>
          </a:p>
        </p:txBody>
      </p:sp>
      <p:sp>
        <p:nvSpPr>
          <p:cNvPr id="36" name="矩形 35"/>
          <p:cNvSpPr/>
          <p:nvPr/>
        </p:nvSpPr>
        <p:spPr>
          <a:xfrm>
            <a:off x="4429686" y="4071193"/>
            <a:ext cx="3700553" cy="1203667"/>
          </a:xfrm>
          <a:prstGeom prst="rect">
            <a:avLst/>
          </a:prstGeom>
          <a:ln w="12700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  <a:p>
            <a:pPr algn="ctr"/>
            <a:endParaRPr kumimoji="1" lang="zh-CN" altLang="en-US" sz="1600" b="1" dirty="0" smtClean="0"/>
          </a:p>
          <a:p>
            <a:pPr algn="ctr"/>
            <a:r>
              <a:rPr kumimoji="1" lang="en-US" altLang="zh-CN" sz="1600" dirty="0" smtClean="0">
                <a:solidFill>
                  <a:srgbClr val="FF0000"/>
                </a:solidFill>
              </a:rPr>
              <a:t>Inter-DC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APP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优化</a:t>
            </a:r>
            <a:r>
              <a:rPr kumimoji="1" lang="zh-CN" altLang="en-US" sz="1600" dirty="0">
                <a:solidFill>
                  <a:srgbClr val="FF0000"/>
                </a:solidFill>
              </a:rPr>
              <a:t>研究</a:t>
            </a:r>
          </a:p>
        </p:txBody>
      </p:sp>
      <p:sp>
        <p:nvSpPr>
          <p:cNvPr id="49" name="矩形 48"/>
          <p:cNvSpPr/>
          <p:nvPr/>
        </p:nvSpPr>
        <p:spPr>
          <a:xfrm>
            <a:off x="4716699" y="4194469"/>
            <a:ext cx="1346200" cy="682326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DC-DC</a:t>
            </a:r>
            <a:r>
              <a:rPr kumimoji="1" lang="zh-CN" altLang="en-US" sz="1600" dirty="0" smtClean="0"/>
              <a:t>之间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集中式</a:t>
            </a:r>
            <a:r>
              <a:rPr kumimoji="1" lang="zh-CN" altLang="en-US" sz="1600" dirty="0" smtClean="0"/>
              <a:t>优化</a:t>
            </a:r>
            <a:endParaRPr kumimoji="1" lang="zh-CN" altLang="en-US" sz="1600" dirty="0"/>
          </a:p>
        </p:txBody>
      </p:sp>
      <p:sp>
        <p:nvSpPr>
          <p:cNvPr id="50" name="矩形 49"/>
          <p:cNvSpPr/>
          <p:nvPr/>
        </p:nvSpPr>
        <p:spPr>
          <a:xfrm>
            <a:off x="6634358" y="4187325"/>
            <a:ext cx="1452283" cy="689470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数据中心之间保证应用性能研究</a:t>
            </a:r>
            <a:endParaRPr kumimoji="1" lang="zh-CN" altLang="en-US" sz="1600" dirty="0"/>
          </a:p>
        </p:txBody>
      </p:sp>
      <p:cxnSp>
        <p:nvCxnSpPr>
          <p:cNvPr id="51" name="直线箭头连接符 50"/>
          <p:cNvCxnSpPr/>
          <p:nvPr/>
        </p:nvCxnSpPr>
        <p:spPr>
          <a:xfrm flipV="1">
            <a:off x="6108611" y="4586493"/>
            <a:ext cx="591483" cy="47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4657651" y="2633749"/>
            <a:ext cx="1346200" cy="679550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端到端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分布式</a:t>
            </a:r>
            <a:r>
              <a:rPr kumimoji="1" lang="zh-CN" altLang="en-US" sz="1600" dirty="0" smtClean="0"/>
              <a:t>优化</a:t>
            </a:r>
            <a:endParaRPr kumimoji="1" lang="zh-CN" altLang="en-US" sz="1600" dirty="0"/>
          </a:p>
        </p:txBody>
      </p:sp>
      <p:sp>
        <p:nvSpPr>
          <p:cNvPr id="56" name="矩形 55"/>
          <p:cNvSpPr/>
          <p:nvPr/>
        </p:nvSpPr>
        <p:spPr>
          <a:xfrm>
            <a:off x="6591647" y="2665793"/>
            <a:ext cx="1438275" cy="679550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基于期限的拥塞控制研究</a:t>
            </a:r>
            <a:endParaRPr kumimoji="1" lang="zh-CN" altLang="en-US" sz="1600" dirty="0"/>
          </a:p>
        </p:txBody>
      </p:sp>
      <p:cxnSp>
        <p:nvCxnSpPr>
          <p:cNvPr id="88" name="直线箭头连接符 87"/>
          <p:cNvCxnSpPr/>
          <p:nvPr/>
        </p:nvCxnSpPr>
        <p:spPr>
          <a:xfrm flipV="1">
            <a:off x="6000164" y="3005568"/>
            <a:ext cx="591483" cy="47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10778637" y="2321547"/>
            <a:ext cx="627530" cy="3245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600" b="1" dirty="0" smtClean="0"/>
              <a:t>数据中心</a:t>
            </a:r>
            <a:r>
              <a:rPr kumimoji="1" lang="zh-CN" altLang="en-US" sz="1600" b="1" smtClean="0"/>
              <a:t>测试床验证</a:t>
            </a:r>
            <a:endParaRPr kumimoji="1" lang="zh-CN" altLang="en-US" sz="1600" b="1" dirty="0"/>
          </a:p>
        </p:txBody>
      </p:sp>
      <p:cxnSp>
        <p:nvCxnSpPr>
          <p:cNvPr id="107" name="直线箭头连接符 106"/>
          <p:cNvCxnSpPr/>
          <p:nvPr/>
        </p:nvCxnSpPr>
        <p:spPr>
          <a:xfrm>
            <a:off x="3088014" y="1467475"/>
            <a:ext cx="0" cy="8746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肘形连接符 109"/>
          <p:cNvCxnSpPr>
            <a:stCxn id="99" idx="0"/>
          </p:cNvCxnSpPr>
          <p:nvPr/>
        </p:nvCxnSpPr>
        <p:spPr>
          <a:xfrm rot="16200000" flipV="1">
            <a:off x="6657414" y="-2113441"/>
            <a:ext cx="865588" cy="8004388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/>
          <p:cNvSpPr/>
          <p:nvPr/>
        </p:nvSpPr>
        <p:spPr>
          <a:xfrm>
            <a:off x="3998866" y="2205989"/>
            <a:ext cx="4374934" cy="152281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7" name="直线箭头连接符 36"/>
          <p:cNvCxnSpPr>
            <a:endCxn id="35" idx="1"/>
          </p:cNvCxnSpPr>
          <p:nvPr/>
        </p:nvCxnSpPr>
        <p:spPr>
          <a:xfrm>
            <a:off x="3398779" y="3022411"/>
            <a:ext cx="10463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8886297" y="2485386"/>
            <a:ext cx="1117245" cy="28452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  <a:p>
            <a:pPr algn="ctr"/>
            <a:endParaRPr kumimoji="1" lang="zh-CN" altLang="en-US" dirty="0"/>
          </a:p>
          <a:p>
            <a:pPr algn="ctr"/>
            <a:r>
              <a:rPr kumimoji="1" lang="zh-CN" altLang="en-US" sz="1600" b="1" dirty="0" smtClean="0">
                <a:solidFill>
                  <a:srgbClr val="FF0000"/>
                </a:solidFill>
              </a:rPr>
              <a:t>应用部署方案</a:t>
            </a:r>
          </a:p>
          <a:p>
            <a:pPr algn="ctr"/>
            <a:endParaRPr kumimoji="1" lang="zh-CN" altLang="en-US" sz="1600" dirty="0"/>
          </a:p>
        </p:txBody>
      </p:sp>
      <p:sp>
        <p:nvSpPr>
          <p:cNvPr id="47" name="矩形 46"/>
          <p:cNvSpPr/>
          <p:nvPr/>
        </p:nvSpPr>
        <p:spPr>
          <a:xfrm>
            <a:off x="8986563" y="2633749"/>
            <a:ext cx="936351" cy="1274265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保证租户应用性能研究</a:t>
            </a:r>
            <a:endParaRPr kumimoji="1" lang="zh-CN" altLang="en-US" sz="1600" dirty="0"/>
          </a:p>
        </p:txBody>
      </p:sp>
      <p:cxnSp>
        <p:nvCxnSpPr>
          <p:cNvPr id="48" name="直线箭头连接符 47"/>
          <p:cNvCxnSpPr>
            <a:endCxn id="46" idx="1"/>
          </p:cNvCxnSpPr>
          <p:nvPr/>
        </p:nvCxnSpPr>
        <p:spPr>
          <a:xfrm>
            <a:off x="8161322" y="2966532"/>
            <a:ext cx="724975" cy="941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>
            <a:endCxn id="46" idx="1"/>
          </p:cNvCxnSpPr>
          <p:nvPr/>
        </p:nvCxnSpPr>
        <p:spPr>
          <a:xfrm flipV="1">
            <a:off x="8130239" y="3908014"/>
            <a:ext cx="756058" cy="7172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>
            <a:stCxn id="46" idx="3"/>
          </p:cNvCxnSpPr>
          <p:nvPr/>
        </p:nvCxnSpPr>
        <p:spPr>
          <a:xfrm>
            <a:off x="10003542" y="3908014"/>
            <a:ext cx="7750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51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dirty="0"/>
              <a:t>主要内容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3600" b="1" i="1" u="sng" dirty="0">
                <a:solidFill>
                  <a:srgbClr val="FF0000"/>
                </a:solidFill>
              </a:rPr>
              <a:t>一</a:t>
            </a:r>
            <a:r>
              <a:rPr lang="en-US" altLang="zh-CN" sz="3600" b="1" i="1" u="sng" dirty="0">
                <a:solidFill>
                  <a:srgbClr val="FF0000"/>
                </a:solidFill>
              </a:rPr>
              <a:t>. </a:t>
            </a:r>
            <a:r>
              <a:rPr lang="zh-CN" altLang="en-US" sz="3600" b="1" i="1" u="sng" dirty="0">
                <a:solidFill>
                  <a:srgbClr val="FF0000"/>
                </a:solidFill>
              </a:rPr>
              <a:t>选题背景、目的及意义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hlink"/>
                </a:solidFill>
              </a:rPr>
              <a:t>二</a:t>
            </a:r>
            <a:r>
              <a:rPr lang="en-US" altLang="zh-CN" dirty="0">
                <a:solidFill>
                  <a:schemeClr val="hlink"/>
                </a:solidFill>
              </a:rPr>
              <a:t>. </a:t>
            </a:r>
            <a:r>
              <a:rPr lang="zh-CN" altLang="en-US" dirty="0">
                <a:solidFill>
                  <a:schemeClr val="hlink"/>
                </a:solidFill>
              </a:rPr>
              <a:t>国内外研究现状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三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研究内容及拟解决的主要问题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四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研究方案及可行性分析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五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可能的创新点及预期成果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六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进度计划安排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七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已有研究成果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八</a:t>
            </a:r>
            <a:r>
              <a:rPr lang="en-US" altLang="zh-CN" dirty="0">
                <a:solidFill>
                  <a:schemeClr val="accent2"/>
                </a:solidFill>
              </a:rPr>
              <a:t>. </a:t>
            </a:r>
            <a:r>
              <a:rPr lang="zh-CN" altLang="en-US" dirty="0">
                <a:solidFill>
                  <a:schemeClr val="accent2"/>
                </a:solidFill>
              </a:rPr>
              <a:t>参考文献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9409113" y="1570038"/>
            <a:ext cx="9969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hlink"/>
                </a:solidFill>
                <a:latin typeface="Arial" charset="0"/>
              </a:rPr>
              <a:t>文献</a:t>
            </a:r>
          </a:p>
          <a:p>
            <a:pPr eaLnBrk="1" hangingPunct="1"/>
            <a:r>
              <a:rPr lang="zh-CN" altLang="en-US" sz="3200">
                <a:solidFill>
                  <a:schemeClr val="hlink"/>
                </a:solidFill>
                <a:latin typeface="Arial" charset="0"/>
              </a:rPr>
              <a:t>综述</a:t>
            </a: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9609139" y="3068639"/>
            <a:ext cx="59503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accent2"/>
                </a:solidFill>
                <a:latin typeface="Arial" charset="0"/>
              </a:rPr>
              <a:t>选</a:t>
            </a:r>
          </a:p>
          <a:p>
            <a:pPr eaLnBrk="1" hangingPunct="1"/>
            <a:r>
              <a:rPr lang="zh-CN" altLang="en-US" sz="3200">
                <a:solidFill>
                  <a:schemeClr val="accent2"/>
                </a:solidFill>
                <a:latin typeface="Arial" charset="0"/>
              </a:rPr>
              <a:t>题</a:t>
            </a:r>
            <a:br>
              <a:rPr lang="zh-CN" altLang="en-US" sz="3200">
                <a:solidFill>
                  <a:schemeClr val="accent2"/>
                </a:solidFill>
                <a:latin typeface="Arial" charset="0"/>
              </a:rPr>
            </a:br>
            <a:r>
              <a:rPr lang="zh-CN" altLang="en-US" sz="3200">
                <a:solidFill>
                  <a:schemeClr val="accent2"/>
                </a:solidFill>
                <a:latin typeface="Arial" charset="0"/>
              </a:rPr>
              <a:t>报</a:t>
            </a:r>
          </a:p>
          <a:p>
            <a:pPr eaLnBrk="1" hangingPunct="1"/>
            <a:r>
              <a:rPr lang="zh-CN" altLang="en-US" sz="3200">
                <a:solidFill>
                  <a:schemeClr val="accent2"/>
                </a:solidFill>
                <a:latin typeface="Arial" charset="0"/>
              </a:rPr>
              <a:t>告</a:t>
            </a:r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 flipV="1">
            <a:off x="1016000" y="2771775"/>
            <a:ext cx="10337800" cy="51329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67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/>
        </p:nvSpPr>
        <p:spPr>
          <a:xfrm>
            <a:off x="9067800" y="4000500"/>
            <a:ext cx="533400" cy="5334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086600" y="4000500"/>
            <a:ext cx="533400" cy="5334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696200" y="2971800"/>
            <a:ext cx="533400" cy="5334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448800" y="2971800"/>
            <a:ext cx="533400" cy="5334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610600" y="1828800"/>
            <a:ext cx="533400" cy="5334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77200" y="4000500"/>
            <a:ext cx="533400" cy="5334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0058400" y="4000500"/>
            <a:ext cx="533400" cy="5334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8118232" y="2209801"/>
            <a:ext cx="492369" cy="779585"/>
          </a:xfrm>
          <a:custGeom>
            <a:avLst/>
            <a:gdLst>
              <a:gd name="connsiteX0" fmla="*/ 580292 w 580292"/>
              <a:gd name="connsiteY0" fmla="*/ 0 h 668216"/>
              <a:gd name="connsiteX1" fmla="*/ 105507 w 580292"/>
              <a:gd name="connsiteY1" fmla="*/ 123093 h 668216"/>
              <a:gd name="connsiteX2" fmla="*/ 0 w 580292"/>
              <a:gd name="connsiteY2" fmla="*/ 668216 h 66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0292" h="668216">
                <a:moveTo>
                  <a:pt x="580292" y="0"/>
                </a:moveTo>
                <a:cubicBezTo>
                  <a:pt x="391257" y="5862"/>
                  <a:pt x="202222" y="11724"/>
                  <a:pt x="105507" y="123093"/>
                </a:cubicBezTo>
                <a:cubicBezTo>
                  <a:pt x="8792" y="234462"/>
                  <a:pt x="17585" y="583224"/>
                  <a:pt x="0" y="668216"/>
                </a:cubicBezTo>
              </a:path>
            </a:pathLst>
          </a:cu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391400" y="3429000"/>
            <a:ext cx="381000" cy="609600"/>
          </a:xfrm>
          <a:custGeom>
            <a:avLst/>
            <a:gdLst>
              <a:gd name="connsiteX0" fmla="*/ 580292 w 580292"/>
              <a:gd name="connsiteY0" fmla="*/ 0 h 668216"/>
              <a:gd name="connsiteX1" fmla="*/ 105507 w 580292"/>
              <a:gd name="connsiteY1" fmla="*/ 123093 h 668216"/>
              <a:gd name="connsiteX2" fmla="*/ 0 w 580292"/>
              <a:gd name="connsiteY2" fmla="*/ 668216 h 66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0292" h="668216">
                <a:moveTo>
                  <a:pt x="580292" y="0"/>
                </a:moveTo>
                <a:cubicBezTo>
                  <a:pt x="391257" y="5862"/>
                  <a:pt x="202222" y="11724"/>
                  <a:pt x="105507" y="123093"/>
                </a:cubicBezTo>
                <a:cubicBezTo>
                  <a:pt x="8792" y="234462"/>
                  <a:pt x="17585" y="583224"/>
                  <a:pt x="0" y="668216"/>
                </a:cubicBezTo>
              </a:path>
            </a:pathLst>
          </a:cu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9144000" y="3429000"/>
            <a:ext cx="381000" cy="685800"/>
          </a:xfrm>
          <a:custGeom>
            <a:avLst/>
            <a:gdLst>
              <a:gd name="connsiteX0" fmla="*/ 580292 w 580292"/>
              <a:gd name="connsiteY0" fmla="*/ 0 h 668216"/>
              <a:gd name="connsiteX1" fmla="*/ 105507 w 580292"/>
              <a:gd name="connsiteY1" fmla="*/ 123093 h 668216"/>
              <a:gd name="connsiteX2" fmla="*/ 0 w 580292"/>
              <a:gd name="connsiteY2" fmla="*/ 668216 h 66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0292" h="668216">
                <a:moveTo>
                  <a:pt x="580292" y="0"/>
                </a:moveTo>
                <a:cubicBezTo>
                  <a:pt x="391257" y="5862"/>
                  <a:pt x="202222" y="11724"/>
                  <a:pt x="105507" y="123093"/>
                </a:cubicBezTo>
                <a:cubicBezTo>
                  <a:pt x="8792" y="234462"/>
                  <a:pt x="17585" y="583224"/>
                  <a:pt x="0" y="668216"/>
                </a:cubicBezTo>
              </a:path>
            </a:pathLst>
          </a:cu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8153400" y="2286001"/>
            <a:ext cx="685800" cy="720969"/>
          </a:xfrm>
          <a:custGeom>
            <a:avLst/>
            <a:gdLst>
              <a:gd name="connsiteX0" fmla="*/ 0 w 753207"/>
              <a:gd name="connsiteY0" fmla="*/ 597877 h 597877"/>
              <a:gd name="connsiteX1" fmla="*/ 633046 w 753207"/>
              <a:gd name="connsiteY1" fmla="*/ 351693 h 597877"/>
              <a:gd name="connsiteX2" fmla="*/ 720969 w 753207"/>
              <a:gd name="connsiteY2" fmla="*/ 0 h 597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3207" h="597877">
                <a:moveTo>
                  <a:pt x="0" y="597877"/>
                </a:moveTo>
                <a:cubicBezTo>
                  <a:pt x="256442" y="524608"/>
                  <a:pt x="512885" y="451339"/>
                  <a:pt x="633046" y="351693"/>
                </a:cubicBezTo>
                <a:cubicBezTo>
                  <a:pt x="753207" y="252047"/>
                  <a:pt x="709246" y="41031"/>
                  <a:pt x="720969" y="0"/>
                </a:cubicBezTo>
              </a:path>
            </a:pathLst>
          </a:cu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7543800" y="3429001"/>
            <a:ext cx="381000" cy="609601"/>
          </a:xfrm>
          <a:custGeom>
            <a:avLst/>
            <a:gdLst>
              <a:gd name="connsiteX0" fmla="*/ 0 w 753207"/>
              <a:gd name="connsiteY0" fmla="*/ 597877 h 597877"/>
              <a:gd name="connsiteX1" fmla="*/ 633046 w 753207"/>
              <a:gd name="connsiteY1" fmla="*/ 351693 h 597877"/>
              <a:gd name="connsiteX2" fmla="*/ 720969 w 753207"/>
              <a:gd name="connsiteY2" fmla="*/ 0 h 597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3207" h="597877">
                <a:moveTo>
                  <a:pt x="0" y="597877"/>
                </a:moveTo>
                <a:cubicBezTo>
                  <a:pt x="256442" y="524608"/>
                  <a:pt x="512885" y="451339"/>
                  <a:pt x="633046" y="351693"/>
                </a:cubicBezTo>
                <a:cubicBezTo>
                  <a:pt x="753207" y="252047"/>
                  <a:pt x="709246" y="41031"/>
                  <a:pt x="720969" y="0"/>
                </a:cubicBezTo>
              </a:path>
            </a:pathLst>
          </a:cu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9448800" y="3429000"/>
            <a:ext cx="228600" cy="609600"/>
          </a:xfrm>
          <a:custGeom>
            <a:avLst/>
            <a:gdLst>
              <a:gd name="connsiteX0" fmla="*/ 0 w 753207"/>
              <a:gd name="connsiteY0" fmla="*/ 597877 h 597877"/>
              <a:gd name="connsiteX1" fmla="*/ 633046 w 753207"/>
              <a:gd name="connsiteY1" fmla="*/ 351693 h 597877"/>
              <a:gd name="connsiteX2" fmla="*/ 720969 w 753207"/>
              <a:gd name="connsiteY2" fmla="*/ 0 h 597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3207" h="597877">
                <a:moveTo>
                  <a:pt x="0" y="597877"/>
                </a:moveTo>
                <a:cubicBezTo>
                  <a:pt x="256442" y="524608"/>
                  <a:pt x="512885" y="451339"/>
                  <a:pt x="633046" y="351693"/>
                </a:cubicBezTo>
                <a:cubicBezTo>
                  <a:pt x="753207" y="252047"/>
                  <a:pt x="709246" y="41031"/>
                  <a:pt x="720969" y="0"/>
                </a:cubicBezTo>
              </a:path>
            </a:pathLst>
          </a:cu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9144001" y="2133600"/>
            <a:ext cx="533400" cy="838200"/>
          </a:xfrm>
          <a:custGeom>
            <a:avLst/>
            <a:gdLst>
              <a:gd name="connsiteX0" fmla="*/ 0 w 597877"/>
              <a:gd name="connsiteY0" fmla="*/ 67408 h 788377"/>
              <a:gd name="connsiteX1" fmla="*/ 457200 w 597877"/>
              <a:gd name="connsiteY1" fmla="*/ 120161 h 788377"/>
              <a:gd name="connsiteX2" fmla="*/ 597877 w 597877"/>
              <a:gd name="connsiteY2" fmla="*/ 788377 h 78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7877" h="788377">
                <a:moveTo>
                  <a:pt x="0" y="67408"/>
                </a:moveTo>
                <a:cubicBezTo>
                  <a:pt x="178777" y="33704"/>
                  <a:pt x="357554" y="0"/>
                  <a:pt x="457200" y="120161"/>
                </a:cubicBezTo>
                <a:cubicBezTo>
                  <a:pt x="556846" y="240322"/>
                  <a:pt x="580293" y="671146"/>
                  <a:pt x="597877" y="788377"/>
                </a:cubicBezTo>
              </a:path>
            </a:pathLst>
          </a:cu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9906000" y="3352800"/>
            <a:ext cx="457200" cy="685800"/>
          </a:xfrm>
          <a:custGeom>
            <a:avLst/>
            <a:gdLst>
              <a:gd name="connsiteX0" fmla="*/ 0 w 597877"/>
              <a:gd name="connsiteY0" fmla="*/ 67408 h 788377"/>
              <a:gd name="connsiteX1" fmla="*/ 457200 w 597877"/>
              <a:gd name="connsiteY1" fmla="*/ 120161 h 788377"/>
              <a:gd name="connsiteX2" fmla="*/ 597877 w 597877"/>
              <a:gd name="connsiteY2" fmla="*/ 788377 h 78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7877" h="788377">
                <a:moveTo>
                  <a:pt x="0" y="67408"/>
                </a:moveTo>
                <a:cubicBezTo>
                  <a:pt x="178777" y="33704"/>
                  <a:pt x="357554" y="0"/>
                  <a:pt x="457200" y="120161"/>
                </a:cubicBezTo>
                <a:cubicBezTo>
                  <a:pt x="556846" y="240322"/>
                  <a:pt x="580293" y="671146"/>
                  <a:pt x="597877" y="788377"/>
                </a:cubicBezTo>
              </a:path>
            </a:pathLst>
          </a:cu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8153400" y="3352800"/>
            <a:ext cx="381000" cy="762000"/>
          </a:xfrm>
          <a:custGeom>
            <a:avLst/>
            <a:gdLst>
              <a:gd name="connsiteX0" fmla="*/ 0 w 597877"/>
              <a:gd name="connsiteY0" fmla="*/ 67408 h 788377"/>
              <a:gd name="connsiteX1" fmla="*/ 457200 w 597877"/>
              <a:gd name="connsiteY1" fmla="*/ 120161 h 788377"/>
              <a:gd name="connsiteX2" fmla="*/ 597877 w 597877"/>
              <a:gd name="connsiteY2" fmla="*/ 788377 h 78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7877" h="788377">
                <a:moveTo>
                  <a:pt x="0" y="67408"/>
                </a:moveTo>
                <a:cubicBezTo>
                  <a:pt x="178777" y="33704"/>
                  <a:pt x="357554" y="0"/>
                  <a:pt x="457200" y="120161"/>
                </a:cubicBezTo>
                <a:cubicBezTo>
                  <a:pt x="556846" y="240322"/>
                  <a:pt x="580293" y="671146"/>
                  <a:pt x="597877" y="788377"/>
                </a:cubicBezTo>
              </a:path>
            </a:pathLst>
          </a:cu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>
            <a:off x="8083062" y="3446586"/>
            <a:ext cx="298939" cy="592015"/>
          </a:xfrm>
          <a:custGeom>
            <a:avLst/>
            <a:gdLst>
              <a:gd name="connsiteX0" fmla="*/ 52754 w 369277"/>
              <a:gd name="connsiteY0" fmla="*/ 0 h 527538"/>
              <a:gd name="connsiteX1" fmla="*/ 52754 w 369277"/>
              <a:gd name="connsiteY1" fmla="*/ 316523 h 527538"/>
              <a:gd name="connsiteX2" fmla="*/ 369277 w 369277"/>
              <a:gd name="connsiteY2" fmla="*/ 527538 h 52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277" h="527538">
                <a:moveTo>
                  <a:pt x="52754" y="0"/>
                </a:moveTo>
                <a:cubicBezTo>
                  <a:pt x="26377" y="114300"/>
                  <a:pt x="0" y="228600"/>
                  <a:pt x="52754" y="316523"/>
                </a:cubicBezTo>
                <a:cubicBezTo>
                  <a:pt x="105508" y="404446"/>
                  <a:pt x="331177" y="477715"/>
                  <a:pt x="369277" y="527538"/>
                </a:cubicBezTo>
              </a:path>
            </a:pathLst>
          </a:cu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9829800" y="3429000"/>
            <a:ext cx="457200" cy="609600"/>
          </a:xfrm>
          <a:custGeom>
            <a:avLst/>
            <a:gdLst>
              <a:gd name="connsiteX0" fmla="*/ 52754 w 369277"/>
              <a:gd name="connsiteY0" fmla="*/ 0 h 527538"/>
              <a:gd name="connsiteX1" fmla="*/ 52754 w 369277"/>
              <a:gd name="connsiteY1" fmla="*/ 316523 h 527538"/>
              <a:gd name="connsiteX2" fmla="*/ 369277 w 369277"/>
              <a:gd name="connsiteY2" fmla="*/ 527538 h 52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277" h="527538">
                <a:moveTo>
                  <a:pt x="52754" y="0"/>
                </a:moveTo>
                <a:cubicBezTo>
                  <a:pt x="26377" y="114300"/>
                  <a:pt x="0" y="228600"/>
                  <a:pt x="52754" y="316523"/>
                </a:cubicBezTo>
                <a:cubicBezTo>
                  <a:pt x="105508" y="404446"/>
                  <a:pt x="331177" y="477715"/>
                  <a:pt x="369277" y="527538"/>
                </a:cubicBezTo>
              </a:path>
            </a:pathLst>
          </a:cu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/>
          <p:cNvSpPr/>
          <p:nvPr/>
        </p:nvSpPr>
        <p:spPr>
          <a:xfrm>
            <a:off x="8915400" y="2286000"/>
            <a:ext cx="685800" cy="685800"/>
          </a:xfrm>
          <a:custGeom>
            <a:avLst/>
            <a:gdLst>
              <a:gd name="connsiteX0" fmla="*/ 52754 w 369277"/>
              <a:gd name="connsiteY0" fmla="*/ 0 h 527538"/>
              <a:gd name="connsiteX1" fmla="*/ 52754 w 369277"/>
              <a:gd name="connsiteY1" fmla="*/ 316523 h 527538"/>
              <a:gd name="connsiteX2" fmla="*/ 369277 w 369277"/>
              <a:gd name="connsiteY2" fmla="*/ 527538 h 52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277" h="527538">
                <a:moveTo>
                  <a:pt x="52754" y="0"/>
                </a:moveTo>
                <a:cubicBezTo>
                  <a:pt x="26377" y="114300"/>
                  <a:pt x="0" y="228600"/>
                  <a:pt x="52754" y="316523"/>
                </a:cubicBezTo>
                <a:cubicBezTo>
                  <a:pt x="105508" y="404446"/>
                  <a:pt x="331177" y="477715"/>
                  <a:pt x="369277" y="527538"/>
                </a:cubicBezTo>
              </a:path>
            </a:pathLst>
          </a:cu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>
            <a:stCxn id="18" idx="4"/>
            <a:endCxn id="26" idx="0"/>
          </p:cNvCxnSpPr>
          <p:nvPr/>
        </p:nvCxnSpPr>
        <p:spPr>
          <a:xfrm flipH="1">
            <a:off x="7962900" y="2362200"/>
            <a:ext cx="914400" cy="609600"/>
          </a:xfrm>
          <a:prstGeom prst="line">
            <a:avLst/>
          </a:prstGeom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6" idx="4"/>
            <a:endCxn id="25" idx="0"/>
          </p:cNvCxnSpPr>
          <p:nvPr/>
        </p:nvCxnSpPr>
        <p:spPr>
          <a:xfrm flipH="1">
            <a:off x="7353300" y="3505200"/>
            <a:ext cx="609600" cy="495300"/>
          </a:xfrm>
          <a:prstGeom prst="line">
            <a:avLst/>
          </a:prstGeom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26" idx="4"/>
            <a:endCxn id="28" idx="0"/>
          </p:cNvCxnSpPr>
          <p:nvPr/>
        </p:nvCxnSpPr>
        <p:spPr>
          <a:xfrm>
            <a:off x="7962900" y="3505200"/>
            <a:ext cx="381000" cy="495300"/>
          </a:xfrm>
          <a:prstGeom prst="line">
            <a:avLst/>
          </a:prstGeom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7" idx="4"/>
            <a:endCxn id="24" idx="0"/>
          </p:cNvCxnSpPr>
          <p:nvPr/>
        </p:nvCxnSpPr>
        <p:spPr>
          <a:xfrm flipH="1">
            <a:off x="9334500" y="3505200"/>
            <a:ext cx="381000" cy="495300"/>
          </a:xfrm>
          <a:prstGeom prst="line">
            <a:avLst/>
          </a:prstGeom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7" idx="4"/>
            <a:endCxn id="29" idx="0"/>
          </p:cNvCxnSpPr>
          <p:nvPr/>
        </p:nvCxnSpPr>
        <p:spPr>
          <a:xfrm>
            <a:off x="9715500" y="3505200"/>
            <a:ext cx="609600" cy="495300"/>
          </a:xfrm>
          <a:prstGeom prst="line">
            <a:avLst/>
          </a:prstGeom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18" idx="4"/>
            <a:endCxn id="60" idx="2"/>
          </p:cNvCxnSpPr>
          <p:nvPr/>
        </p:nvCxnSpPr>
        <p:spPr>
          <a:xfrm>
            <a:off x="8877301" y="2362200"/>
            <a:ext cx="800101" cy="609600"/>
          </a:xfrm>
          <a:prstGeom prst="line">
            <a:avLst/>
          </a:prstGeom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rebuchet MS" pitchFamily="34" charset="0"/>
                <a:ea typeface="+mj-ea"/>
                <a:cs typeface="+mj-cs"/>
              </a:defRPr>
            </a:lvl1pPr>
            <a:lvl2pPr rtl="0">
              <a:buNone/>
              <a:defRPr sz="2400"/>
            </a:lvl2pPr>
            <a:lvl3pPr rtl="0">
              <a:buNone/>
              <a:defRPr sz="2400"/>
            </a:lvl3pPr>
            <a:lvl4pPr rtl="0">
              <a:buNone/>
              <a:defRPr sz="2400"/>
            </a:lvl4pPr>
            <a:lvl5pPr rtl="0">
              <a:buNone/>
              <a:defRPr sz="2400"/>
            </a:lvl5pPr>
            <a:lvl6pPr rtl="0">
              <a:buNone/>
              <a:defRPr sz="2400"/>
            </a:lvl6pPr>
            <a:lvl7pPr rtl="0">
              <a:buNone/>
              <a:defRPr sz="2400"/>
            </a:lvl7pPr>
            <a:lvl8pPr rtl="0">
              <a:buNone/>
              <a:defRPr sz="2400"/>
            </a:lvl8pPr>
            <a:lvl9pPr rtl="0">
              <a:buNone/>
              <a:defRPr sz="2400"/>
            </a:lvl9pPr>
          </a:lstStyle>
          <a:p>
            <a:pPr algn="ctr"/>
            <a:r>
              <a:rPr kumimoji="1" lang="zh-CN" altLang="en-US" sz="4400" b="0" dirty="0" smtClean="0"/>
              <a:t>基于期限的拥塞控制研究</a:t>
            </a:r>
            <a:r>
              <a:rPr kumimoji="1" lang="en-US" altLang="zh-CN" sz="4400" dirty="0">
                <a:latin typeface="+mj-lt"/>
              </a:rPr>
              <a:t>(INFOCOM2015)</a:t>
            </a:r>
            <a:endParaRPr kumimoji="1" lang="zh-CN" altLang="en-US" sz="4400" dirty="0">
              <a:latin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61358" y="1690688"/>
            <a:ext cx="564424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en-US" altLang="zh-CN" sz="3200" dirty="0" smtClean="0"/>
              <a:t>OLDI=</a:t>
            </a:r>
            <a:r>
              <a:rPr kumimoji="1" lang="en-US" altLang="zh-CN" sz="3200" dirty="0" err="1" smtClean="0"/>
              <a:t>OnLine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/>
              <a:t>Data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Intensive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application</a:t>
            </a:r>
            <a:endParaRPr kumimoji="1" lang="zh-CN" altLang="en-US" sz="3200" dirty="0"/>
          </a:p>
          <a:p>
            <a:pPr marL="457200" indent="-457200">
              <a:buFont typeface="Arial" charset="0"/>
              <a:buChar char="•"/>
            </a:pPr>
            <a:r>
              <a:rPr kumimoji="1" lang="zh-CN" altLang="en-US" sz="3200" dirty="0" smtClean="0"/>
              <a:t>传输大量</a:t>
            </a:r>
            <a:r>
              <a:rPr kumimoji="1" lang="zh-CN" altLang="en-US" sz="3200" dirty="0"/>
              <a:t>数据，有期限限制</a:t>
            </a:r>
          </a:p>
          <a:p>
            <a:pPr marL="457200" indent="-457200" fontAlgn="base">
              <a:buSzPct val="100000"/>
              <a:buFont typeface="Arial" charset="0"/>
              <a:buChar char="•"/>
            </a:pPr>
            <a:r>
              <a:rPr kumimoji="1" lang="en-US" altLang="zh-CN" sz="3200" dirty="0" smtClean="0"/>
              <a:t>P</a:t>
            </a:r>
            <a:r>
              <a:rPr kumimoji="1" lang="en-US" altLang="zh-CN" sz="3200" dirty="0" smtClean="0">
                <a:sym typeface="Wingdings" pitchFamily="2" charset="2"/>
              </a:rPr>
              <a:t>artition-aggregate</a:t>
            </a:r>
            <a:r>
              <a:rPr kumimoji="1" lang="en-US" altLang="zh-CN" sz="3200" dirty="0" smtClean="0"/>
              <a:t> </a:t>
            </a:r>
            <a:endParaRPr kumimoji="1" lang="en-US" altLang="zh-CN" sz="3200" dirty="0"/>
          </a:p>
          <a:p>
            <a:pPr marL="914400" lvl="1" indent="-457200" fontAlgn="base">
              <a:buFont typeface="Arial" charset="0"/>
              <a:buChar char="•"/>
            </a:pPr>
            <a:r>
              <a:rPr kumimoji="1" lang="zh-CN" altLang="en-US" sz="3200" dirty="0"/>
              <a:t>树形结构</a:t>
            </a:r>
          </a:p>
          <a:p>
            <a:pPr marL="914400" lvl="1" indent="-457200" fontAlgn="base">
              <a:buFont typeface="Arial" charset="0"/>
              <a:buChar char="•"/>
            </a:pPr>
            <a:r>
              <a:rPr kumimoji="1" lang="en-US" altLang="zh-CN" sz="3200" dirty="0"/>
              <a:t>Root node sends query</a:t>
            </a:r>
          </a:p>
          <a:p>
            <a:pPr marL="914400" lvl="1" indent="-457200" fontAlgn="base">
              <a:buFont typeface="Arial" charset="0"/>
              <a:buChar char="•"/>
            </a:pPr>
            <a:r>
              <a:rPr kumimoji="1" lang="en-US" altLang="zh-CN" sz="3200" dirty="0"/>
              <a:t>Leaf nodes respond with data </a:t>
            </a:r>
            <a:endParaRPr kumimoji="1" lang="zh-CN" altLang="en-US" sz="3200" dirty="0" smtClean="0"/>
          </a:p>
          <a:p>
            <a:pPr marL="457200" indent="-457200" fontAlgn="base">
              <a:buFont typeface="Arial" charset="0"/>
              <a:buChar char="•"/>
            </a:pPr>
            <a:r>
              <a:rPr kumimoji="1" lang="zh-CN" altLang="en-US" sz="3200" dirty="0" smtClean="0"/>
              <a:t>错失期限</a:t>
            </a:r>
            <a:r>
              <a:rPr kumimoji="1" lang="en-US" altLang="zh-CN" sz="3200" dirty="0" smtClean="0"/>
              <a:t>-&gt;</a:t>
            </a:r>
            <a:r>
              <a:rPr kumimoji="1" lang="zh-CN" altLang="en-US" sz="3200" dirty="0" smtClean="0"/>
              <a:t>性能受影响</a:t>
            </a:r>
            <a:r>
              <a:rPr kumimoji="1" lang="en-US" altLang="zh-CN" sz="3200" dirty="0" smtClean="0"/>
              <a:t>-&gt;</a:t>
            </a:r>
            <a:r>
              <a:rPr kumimoji="1" lang="zh-CN" altLang="en-US" sz="3200" dirty="0" smtClean="0"/>
              <a:t>影响用户体验</a:t>
            </a:r>
          </a:p>
          <a:p>
            <a:pPr marL="457200" indent="-457200" fontAlgn="base">
              <a:buFont typeface="Arial" charset="0"/>
              <a:buChar char="•"/>
            </a:pPr>
            <a:r>
              <a:rPr kumimoji="1" lang="zh-CN" altLang="en-US" sz="3200" dirty="0" smtClean="0"/>
              <a:t>解决方案：</a:t>
            </a:r>
            <a:r>
              <a:rPr kumimoji="1" lang="en-US" altLang="zh-CN" sz="3200" dirty="0" smtClean="0"/>
              <a:t>LPD</a:t>
            </a: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747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18"/>
    </mc:Choice>
    <mc:Fallback xmlns="">
      <p:transition spd="slow" advTm="11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18" grpId="0" animBg="1"/>
      <p:bldP spid="28" grpId="0" animBg="1"/>
      <p:bldP spid="29" grpId="0" animBg="1"/>
      <p:bldP spid="51" grpId="0" animBg="1"/>
      <p:bldP spid="51" grpId="1" animBg="1"/>
      <p:bldP spid="52" grpId="0" animBg="1"/>
      <p:bldP spid="52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60" grpId="0" animBg="1"/>
      <p:bldP spid="60" grpId="1" animBg="1"/>
      <p:bldP spid="61" grpId="0" animBg="1"/>
      <p:bldP spid="61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基于期限的拥塞控制</a:t>
            </a:r>
            <a:r>
              <a:rPr kumimoji="1" lang="zh-CN" altLang="en-US" dirty="0" smtClean="0"/>
              <a:t>研究</a:t>
            </a:r>
            <a:r>
              <a:rPr kumimoji="1" lang="en-US" altLang="zh-CN" dirty="0"/>
              <a:t>(INFOCOM2015)</a:t>
            </a:r>
            <a:r>
              <a:rPr kumimoji="1" lang="zh-CN" altLang="en-US" dirty="0"/>
              <a:t/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如何设计区分函数</a:t>
            </a:r>
          </a:p>
          <a:p>
            <a:pPr lvl="2"/>
            <a:r>
              <a:rPr kumimoji="1" lang="en-US" altLang="zh-CN" sz="2800" dirty="0" smtClean="0"/>
              <a:t>PI(principle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of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imminence):</a:t>
            </a:r>
            <a:r>
              <a:rPr kumimoji="1" lang="zh-CN" altLang="en-US" sz="2800" dirty="0" smtClean="0"/>
              <a:t> 期限近的流要比期限远的流得到更多带宽</a:t>
            </a:r>
          </a:p>
          <a:p>
            <a:pPr lvl="2"/>
            <a:r>
              <a:rPr kumimoji="1" lang="en-US" altLang="zh-CN" sz="2800" dirty="0" smtClean="0"/>
              <a:t>PD(principle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of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differentiation):</a:t>
            </a:r>
            <a:r>
              <a:rPr kumimoji="1" lang="zh-CN" altLang="en-US" sz="2800" dirty="0" smtClean="0"/>
              <a:t> 随着拥塞程度增加，根据期限不同，流之间区分度要越大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866" y="2947108"/>
            <a:ext cx="5401910" cy="3364792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24" y="4960819"/>
            <a:ext cx="6737684" cy="109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950495" y="4268113"/>
            <a:ext cx="4070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LPD</a:t>
            </a:r>
            <a:r>
              <a:rPr kumimoji="1" lang="zh-CN" altLang="en-US" sz="3200" dirty="0" smtClean="0"/>
              <a:t> 方法：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0679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基于期限的拥塞控制</a:t>
            </a:r>
            <a:r>
              <a:rPr kumimoji="1" lang="zh-CN" altLang="en-US" dirty="0" smtClean="0"/>
              <a:t>研究</a:t>
            </a:r>
            <a:r>
              <a:rPr kumimoji="1" lang="en-US" altLang="zh-CN" dirty="0"/>
              <a:t>(INFOCOM2015)</a:t>
            </a:r>
            <a:r>
              <a:rPr kumimoji="1" lang="zh-CN" altLang="en-US" dirty="0"/>
              <a:t/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LPD</a:t>
            </a:r>
            <a:r>
              <a:rPr kumimoji="1" lang="zh-CN" altLang="en-US" dirty="0" smtClean="0"/>
              <a:t>在重载依然保持性能</a:t>
            </a:r>
            <a:endParaRPr kumimoji="1" lang="zh-CN" altLang="en-US" dirty="0"/>
          </a:p>
          <a:p>
            <a:pPr lvl="1"/>
            <a:r>
              <a:rPr kumimoji="1" lang="zh-CN" altLang="en-US" dirty="0" smtClean="0"/>
              <a:t>重载下根据期限调整</a:t>
            </a:r>
          </a:p>
          <a:p>
            <a:pPr lvl="1"/>
            <a:r>
              <a:rPr kumimoji="1" lang="zh-CN" altLang="en-US" dirty="0" smtClean="0"/>
              <a:t>流错失期限减少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078795" y="3768854"/>
            <a:ext cx="1525611" cy="61086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rgbClr val="0432FF"/>
                </a:solidFill>
              </a:rPr>
              <a:t>因子不同</a:t>
            </a:r>
            <a:endParaRPr kumimoji="1" lang="zh-CN" altLang="en-US" sz="2400" b="1" dirty="0">
              <a:solidFill>
                <a:srgbClr val="0432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39692" y="3788261"/>
            <a:ext cx="1525611" cy="61086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rgbClr val="0432FF"/>
                </a:solidFill>
              </a:rPr>
              <a:t>拥塞程度基本相同</a:t>
            </a:r>
            <a:endParaRPr kumimoji="1" lang="zh-CN" altLang="en-US" sz="2400" b="1" dirty="0">
              <a:solidFill>
                <a:srgbClr val="0432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79686" y="3778582"/>
            <a:ext cx="1960338" cy="61086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rgbClr val="0432FF"/>
                </a:solidFill>
              </a:rPr>
              <a:t>拥塞窗口差很大</a:t>
            </a:r>
            <a:endParaRPr kumimoji="1" lang="zh-CN" altLang="en-US" sz="2400" b="1" dirty="0">
              <a:solidFill>
                <a:srgbClr val="0432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72056" y="3768854"/>
            <a:ext cx="2172507" cy="61086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rgbClr val="0432FF"/>
                </a:solidFill>
              </a:rPr>
              <a:t>带宽得到区分</a:t>
            </a:r>
            <a:endParaRPr kumimoji="1" lang="zh-CN" altLang="en-US" sz="2400" b="1" dirty="0">
              <a:solidFill>
                <a:srgbClr val="0432FF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791" y="1863258"/>
            <a:ext cx="4237708" cy="17762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66" y="4518730"/>
            <a:ext cx="10603832" cy="2339270"/>
          </a:xfrm>
          <a:prstGeom prst="rect">
            <a:avLst/>
          </a:prstGeom>
        </p:spPr>
      </p:pic>
      <p:cxnSp>
        <p:nvCxnSpPr>
          <p:cNvPr id="19" name="直线箭头连接符 18"/>
          <p:cNvCxnSpPr/>
          <p:nvPr/>
        </p:nvCxnSpPr>
        <p:spPr>
          <a:xfrm flipV="1">
            <a:off x="2301907" y="4149329"/>
            <a:ext cx="116502" cy="7998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 flipH="1" flipV="1">
            <a:off x="4689333" y="4464075"/>
            <a:ext cx="179807" cy="562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H="1" flipV="1">
            <a:off x="7044528" y="4399123"/>
            <a:ext cx="257389" cy="5827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 flipH="1" flipV="1">
            <a:off x="9617769" y="4379716"/>
            <a:ext cx="324050" cy="6281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615037"/>
            <a:ext cx="11887200" cy="323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3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部分大规模仿真试验结果</a:t>
            </a:r>
            <a:endParaRPr kumimoji="1"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基于期限的拥塞控制</a:t>
            </a:r>
            <a:r>
              <a:rPr kumimoji="1" lang="zh-CN" altLang="en-US" dirty="0" smtClean="0"/>
              <a:t>研究</a:t>
            </a:r>
            <a:r>
              <a:rPr kumimoji="1" lang="en-US" altLang="zh-CN" dirty="0"/>
              <a:t>(INFOCOM2015)</a:t>
            </a:r>
            <a:r>
              <a:rPr kumimoji="1" lang="zh-CN" altLang="en-US" dirty="0"/>
              <a:t/>
            </a:r>
            <a:br>
              <a:rPr kumimoji="1" lang="zh-CN" altLang="en-US" dirty="0"/>
            </a:b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06" y="3148750"/>
            <a:ext cx="10475494" cy="3163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78" y="3287329"/>
            <a:ext cx="11468550" cy="33179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34" y="3237900"/>
            <a:ext cx="11618494" cy="33863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40" y="1534122"/>
            <a:ext cx="11326488" cy="507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9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基于期限的拥塞控制</a:t>
            </a:r>
            <a:r>
              <a:rPr kumimoji="1" lang="zh-CN" altLang="en-US" dirty="0" smtClean="0"/>
              <a:t>研究</a:t>
            </a:r>
            <a:r>
              <a:rPr kumimoji="1" lang="en-US" altLang="zh-CN" dirty="0"/>
              <a:t>(INFOCOM2015)</a:t>
            </a:r>
            <a:r>
              <a:rPr kumimoji="1" lang="zh-CN" altLang="en-US" dirty="0"/>
              <a:t/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Small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bed</a:t>
            </a:r>
            <a:r>
              <a:rPr kumimoji="1" lang="zh-CN" altLang="en-US" dirty="0" smtClean="0"/>
              <a:t>实验</a:t>
            </a:r>
          </a:p>
          <a:p>
            <a:pPr lvl="1"/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kernel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3.2.61</a:t>
            </a:r>
            <a:r>
              <a:rPr kumimoji="1" lang="zh-CN" altLang="en-US" dirty="0" smtClean="0"/>
              <a:t> 实现</a:t>
            </a:r>
            <a:r>
              <a:rPr kumimoji="1" lang="en-US" altLang="zh-CN" dirty="0" smtClean="0"/>
              <a:t>LPD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D2TCP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DCTCP</a:t>
            </a:r>
            <a:endParaRPr kumimoji="1" lang="zh-CN" altLang="en-US" dirty="0" smtClean="0"/>
          </a:p>
          <a:p>
            <a:pPr lvl="1"/>
            <a:r>
              <a:rPr kumimoji="1" lang="en-US" altLang="zh-CN" dirty="0" err="1" smtClean="0"/>
              <a:t>netFPGA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switch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switches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,6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servers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Flow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size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883" y="3455165"/>
            <a:ext cx="5002760" cy="31751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57" y="3675608"/>
            <a:ext cx="6711139" cy="295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5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三</a:t>
            </a:r>
            <a:r>
              <a:rPr lang="en-US" altLang="zh-CN" dirty="0"/>
              <a:t>. </a:t>
            </a:r>
            <a:r>
              <a:rPr lang="zh-CN" altLang="en-US" dirty="0"/>
              <a:t>研究内容及拟解决的主要</a:t>
            </a:r>
            <a:r>
              <a:rPr lang="zh-CN" altLang="en-US" dirty="0" smtClean="0"/>
              <a:t>问题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93321" y="2342121"/>
            <a:ext cx="655730" cy="3245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600" b="1" dirty="0" smtClean="0"/>
              <a:t>面向服务的数据中心网络服务方案</a:t>
            </a:r>
            <a:endParaRPr kumimoji="1" lang="zh-CN" altLang="en-US" sz="1600" b="1" dirty="0"/>
          </a:p>
        </p:txBody>
      </p:sp>
      <p:cxnSp>
        <p:nvCxnSpPr>
          <p:cNvPr id="5" name="直线箭头连接符 4"/>
          <p:cNvCxnSpPr>
            <a:stCxn id="3" idx="3"/>
            <a:endCxn id="24" idx="1"/>
          </p:cNvCxnSpPr>
          <p:nvPr/>
        </p:nvCxnSpPr>
        <p:spPr>
          <a:xfrm flipV="1">
            <a:off x="1749051" y="3964732"/>
            <a:ext cx="101049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759548" y="2342120"/>
            <a:ext cx="627530" cy="3245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600" b="1" dirty="0" smtClean="0"/>
              <a:t>数据中心网络服务应用需求模型</a:t>
            </a:r>
            <a:endParaRPr kumimoji="1" lang="zh-CN" altLang="en-US" sz="1600" b="1" dirty="0"/>
          </a:p>
        </p:txBody>
      </p:sp>
      <p:cxnSp>
        <p:nvCxnSpPr>
          <p:cNvPr id="17" name="直线箭头连接符 16"/>
          <p:cNvCxnSpPr/>
          <p:nvPr/>
        </p:nvCxnSpPr>
        <p:spPr>
          <a:xfrm flipV="1">
            <a:off x="3371064" y="4658072"/>
            <a:ext cx="105624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4445173" y="2459652"/>
            <a:ext cx="3716149" cy="11255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  <a:p>
            <a:pPr algn="ctr"/>
            <a:endParaRPr kumimoji="1" lang="zh-CN" altLang="en-US" dirty="0"/>
          </a:p>
          <a:p>
            <a:pPr algn="ctr"/>
            <a:r>
              <a:rPr kumimoji="1" lang="en-US" altLang="zh-CN" sz="1600" dirty="0">
                <a:solidFill>
                  <a:srgbClr val="FF0000"/>
                </a:solidFill>
              </a:rPr>
              <a:t>Intra-DC</a:t>
            </a:r>
            <a:r>
              <a:rPr kumimoji="1" lang="zh-CN" altLang="en-US" sz="1600" dirty="0">
                <a:solidFill>
                  <a:srgbClr val="FF0000"/>
                </a:solidFill>
              </a:rPr>
              <a:t>优化研究</a:t>
            </a:r>
          </a:p>
          <a:p>
            <a:pPr algn="ctr"/>
            <a:endParaRPr kumimoji="1" lang="zh-CN" altLang="en-US" sz="1600" dirty="0"/>
          </a:p>
        </p:txBody>
      </p:sp>
      <p:sp>
        <p:nvSpPr>
          <p:cNvPr id="36" name="矩形 35"/>
          <p:cNvSpPr/>
          <p:nvPr/>
        </p:nvSpPr>
        <p:spPr>
          <a:xfrm>
            <a:off x="4429686" y="4071193"/>
            <a:ext cx="3700553" cy="1203667"/>
          </a:xfrm>
          <a:prstGeom prst="rect">
            <a:avLst/>
          </a:prstGeom>
          <a:ln w="12700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  <a:p>
            <a:pPr algn="ctr"/>
            <a:endParaRPr kumimoji="1" lang="zh-CN" altLang="en-US" sz="1600" b="1" dirty="0" smtClean="0"/>
          </a:p>
          <a:p>
            <a:pPr algn="ctr"/>
            <a:r>
              <a:rPr kumimoji="1" lang="en-US" altLang="zh-CN" sz="1600" dirty="0">
                <a:solidFill>
                  <a:srgbClr val="FF0000"/>
                </a:solidFill>
              </a:rPr>
              <a:t>Inter-DC</a:t>
            </a:r>
            <a:r>
              <a:rPr kumimoji="1" lang="zh-CN" altLang="en-US" sz="1600" dirty="0">
                <a:solidFill>
                  <a:srgbClr val="FF0000"/>
                </a:solidFill>
              </a:rPr>
              <a:t>优化研究</a:t>
            </a:r>
          </a:p>
        </p:txBody>
      </p:sp>
      <p:sp>
        <p:nvSpPr>
          <p:cNvPr id="49" name="矩形 48"/>
          <p:cNvSpPr/>
          <p:nvPr/>
        </p:nvSpPr>
        <p:spPr>
          <a:xfrm>
            <a:off x="4716699" y="4194469"/>
            <a:ext cx="1346200" cy="682326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DC-DC</a:t>
            </a:r>
            <a:r>
              <a:rPr kumimoji="1" lang="zh-CN" altLang="en-US" sz="1600" dirty="0" smtClean="0"/>
              <a:t>之间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集中式</a:t>
            </a:r>
            <a:r>
              <a:rPr kumimoji="1" lang="zh-CN" altLang="en-US" sz="1600" dirty="0" smtClean="0"/>
              <a:t>优化</a:t>
            </a:r>
            <a:endParaRPr kumimoji="1" lang="zh-CN" altLang="en-US" sz="1600" dirty="0"/>
          </a:p>
        </p:txBody>
      </p:sp>
      <p:sp>
        <p:nvSpPr>
          <p:cNvPr id="50" name="矩形 49"/>
          <p:cNvSpPr/>
          <p:nvPr/>
        </p:nvSpPr>
        <p:spPr>
          <a:xfrm>
            <a:off x="6634358" y="4187325"/>
            <a:ext cx="1452283" cy="689470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数据中心之间保证应用性能研究</a:t>
            </a:r>
            <a:endParaRPr kumimoji="1" lang="zh-CN" altLang="en-US" sz="1600" dirty="0"/>
          </a:p>
        </p:txBody>
      </p:sp>
      <p:cxnSp>
        <p:nvCxnSpPr>
          <p:cNvPr id="51" name="直线箭头连接符 50"/>
          <p:cNvCxnSpPr/>
          <p:nvPr/>
        </p:nvCxnSpPr>
        <p:spPr>
          <a:xfrm flipV="1">
            <a:off x="6108611" y="4586493"/>
            <a:ext cx="591483" cy="47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4657651" y="2633749"/>
            <a:ext cx="1346200" cy="679550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端到端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分布式</a:t>
            </a:r>
            <a:r>
              <a:rPr kumimoji="1" lang="zh-CN" altLang="en-US" sz="1600" dirty="0" smtClean="0"/>
              <a:t>优化</a:t>
            </a:r>
            <a:endParaRPr kumimoji="1" lang="zh-CN" altLang="en-US" sz="1600" dirty="0"/>
          </a:p>
        </p:txBody>
      </p:sp>
      <p:sp>
        <p:nvSpPr>
          <p:cNvPr id="56" name="矩形 55"/>
          <p:cNvSpPr/>
          <p:nvPr/>
        </p:nvSpPr>
        <p:spPr>
          <a:xfrm>
            <a:off x="6591647" y="2665793"/>
            <a:ext cx="1438275" cy="679550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基于期限的拥塞控制研究</a:t>
            </a:r>
            <a:endParaRPr kumimoji="1" lang="zh-CN" altLang="en-US" sz="1600" dirty="0"/>
          </a:p>
        </p:txBody>
      </p:sp>
      <p:cxnSp>
        <p:nvCxnSpPr>
          <p:cNvPr id="88" name="直线箭头连接符 87"/>
          <p:cNvCxnSpPr/>
          <p:nvPr/>
        </p:nvCxnSpPr>
        <p:spPr>
          <a:xfrm flipV="1">
            <a:off x="6000164" y="3005568"/>
            <a:ext cx="591483" cy="47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10778637" y="2321547"/>
            <a:ext cx="627530" cy="3245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600" b="1" dirty="0" smtClean="0"/>
              <a:t>数据中心</a:t>
            </a:r>
            <a:r>
              <a:rPr kumimoji="1" lang="zh-CN" altLang="en-US" sz="1600" b="1" smtClean="0"/>
              <a:t>测试床验证</a:t>
            </a:r>
            <a:endParaRPr kumimoji="1" lang="zh-CN" altLang="en-US" sz="1600" b="1" dirty="0"/>
          </a:p>
        </p:txBody>
      </p:sp>
      <p:cxnSp>
        <p:nvCxnSpPr>
          <p:cNvPr id="107" name="直线箭头连接符 106"/>
          <p:cNvCxnSpPr/>
          <p:nvPr/>
        </p:nvCxnSpPr>
        <p:spPr>
          <a:xfrm>
            <a:off x="3088014" y="1467475"/>
            <a:ext cx="0" cy="8746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肘形连接符 109"/>
          <p:cNvCxnSpPr>
            <a:stCxn id="99" idx="0"/>
          </p:cNvCxnSpPr>
          <p:nvPr/>
        </p:nvCxnSpPr>
        <p:spPr>
          <a:xfrm rot="16200000" flipV="1">
            <a:off x="6657414" y="-2113441"/>
            <a:ext cx="865588" cy="8004388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/>
          <p:cNvSpPr/>
          <p:nvPr/>
        </p:nvSpPr>
        <p:spPr>
          <a:xfrm>
            <a:off x="4162173" y="3908014"/>
            <a:ext cx="4196860" cy="167932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7" name="直线箭头连接符 36"/>
          <p:cNvCxnSpPr>
            <a:endCxn id="35" idx="1"/>
          </p:cNvCxnSpPr>
          <p:nvPr/>
        </p:nvCxnSpPr>
        <p:spPr>
          <a:xfrm>
            <a:off x="3398779" y="3022411"/>
            <a:ext cx="10463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8886297" y="2485386"/>
            <a:ext cx="1117245" cy="28452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  <a:p>
            <a:pPr algn="ctr"/>
            <a:endParaRPr kumimoji="1" lang="zh-CN" altLang="en-US" dirty="0"/>
          </a:p>
          <a:p>
            <a:pPr algn="ctr"/>
            <a:r>
              <a:rPr kumimoji="1" lang="zh-CN" altLang="en-US" sz="1600" b="1" dirty="0" smtClean="0">
                <a:solidFill>
                  <a:srgbClr val="FF0000"/>
                </a:solidFill>
              </a:rPr>
              <a:t>应用部署方案</a:t>
            </a:r>
          </a:p>
          <a:p>
            <a:pPr algn="ctr"/>
            <a:endParaRPr kumimoji="1" lang="zh-CN" altLang="en-US" sz="1600" dirty="0"/>
          </a:p>
        </p:txBody>
      </p:sp>
      <p:sp>
        <p:nvSpPr>
          <p:cNvPr id="47" name="矩形 46"/>
          <p:cNvSpPr/>
          <p:nvPr/>
        </p:nvSpPr>
        <p:spPr>
          <a:xfrm>
            <a:off x="8986563" y="2633749"/>
            <a:ext cx="936351" cy="1274265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保证租户应用性能研究</a:t>
            </a:r>
            <a:endParaRPr kumimoji="1" lang="zh-CN" altLang="en-US" sz="1600" dirty="0"/>
          </a:p>
        </p:txBody>
      </p:sp>
      <p:cxnSp>
        <p:nvCxnSpPr>
          <p:cNvPr id="48" name="直线箭头连接符 47"/>
          <p:cNvCxnSpPr>
            <a:endCxn id="46" idx="1"/>
          </p:cNvCxnSpPr>
          <p:nvPr/>
        </p:nvCxnSpPr>
        <p:spPr>
          <a:xfrm>
            <a:off x="8161322" y="2966532"/>
            <a:ext cx="724975" cy="941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>
            <a:endCxn id="46" idx="1"/>
          </p:cNvCxnSpPr>
          <p:nvPr/>
        </p:nvCxnSpPr>
        <p:spPr>
          <a:xfrm flipV="1">
            <a:off x="8130239" y="3908014"/>
            <a:ext cx="756058" cy="7172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>
            <a:stCxn id="46" idx="3"/>
          </p:cNvCxnSpPr>
          <p:nvPr/>
        </p:nvCxnSpPr>
        <p:spPr>
          <a:xfrm>
            <a:off x="10003542" y="3908014"/>
            <a:ext cx="7750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45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85094"/>
            <a:ext cx="10515600" cy="1325563"/>
          </a:xfrm>
        </p:spPr>
        <p:txBody>
          <a:bodyPr/>
          <a:lstStyle/>
          <a:p>
            <a:pPr algn="ctr"/>
            <a:r>
              <a:rPr kumimoji="1" lang="zh-CN" altLang="en-US" b="1" dirty="0" smtClean="0"/>
              <a:t>数据中心之间保证应用性能研究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4672013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问题描述 ：</a:t>
            </a:r>
          </a:p>
          <a:p>
            <a:pPr lvl="1"/>
            <a:r>
              <a:rPr kumimoji="1" lang="zh-CN" altLang="en-US" dirty="0" smtClean="0"/>
              <a:t>有的应用有</a:t>
            </a:r>
            <a:r>
              <a:rPr kumimoji="1" lang="en-US" altLang="zh-CN" dirty="0" smtClean="0"/>
              <a:t>hard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deadline</a:t>
            </a:r>
            <a:r>
              <a:rPr kumimoji="1" lang="zh-CN" altLang="en-US" dirty="0" smtClean="0"/>
              <a:t>，有的应用有</a:t>
            </a:r>
            <a:r>
              <a:rPr kumimoji="1" lang="en-US" altLang="zh-CN" dirty="0" smtClean="0"/>
              <a:t>soft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deadline</a:t>
            </a:r>
            <a:endParaRPr kumimoji="1" lang="zh-CN" altLang="en-US" dirty="0" smtClean="0"/>
          </a:p>
          <a:p>
            <a:pPr lvl="2"/>
            <a:r>
              <a:rPr kumimoji="1" lang="zh-CN" altLang="en-US" dirty="0" smtClean="0"/>
              <a:t>错失</a:t>
            </a:r>
            <a:r>
              <a:rPr kumimoji="1" lang="en-US" altLang="zh-CN" dirty="0" smtClean="0"/>
              <a:t>soft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deadline</a:t>
            </a:r>
            <a:r>
              <a:rPr kumimoji="1" lang="zh-CN" altLang="en-US" dirty="0" smtClean="0"/>
              <a:t>会使用户体验差，如搜索等</a:t>
            </a:r>
          </a:p>
          <a:p>
            <a:pPr lvl="2"/>
            <a:r>
              <a:rPr kumimoji="1" lang="zh-CN" altLang="en-US" dirty="0" smtClean="0"/>
              <a:t>错失</a:t>
            </a:r>
            <a:r>
              <a:rPr kumimoji="1" lang="en-US" altLang="zh-CN" dirty="0" smtClean="0"/>
              <a:t>hard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deadline</a:t>
            </a:r>
            <a:r>
              <a:rPr kumimoji="1" lang="zh-CN" altLang="en-US" dirty="0" smtClean="0"/>
              <a:t>会使得用户得不到服务，如购物跨行支付等</a:t>
            </a:r>
          </a:p>
          <a:p>
            <a:pPr lvl="1"/>
            <a:r>
              <a:rPr kumimoji="1" lang="zh-CN" altLang="en-US" dirty="0" smtClean="0"/>
              <a:t>有的应用需要最小带宽，如视频电话等</a:t>
            </a:r>
          </a:p>
          <a:p>
            <a:pPr lvl="2"/>
            <a:r>
              <a:rPr kumimoji="1" lang="zh-CN" altLang="en-US" dirty="0" smtClean="0"/>
              <a:t>得不到最小带宽会使得用户得不到服务</a:t>
            </a:r>
          </a:p>
          <a:p>
            <a:r>
              <a:rPr kumimoji="1" lang="zh-CN" altLang="en-US" dirty="0" smtClean="0"/>
              <a:t>优化目标：</a:t>
            </a:r>
          </a:p>
          <a:p>
            <a:pPr lvl="1"/>
            <a:r>
              <a:rPr kumimoji="1" lang="en-US" altLang="zh-CN" dirty="0" smtClean="0"/>
              <a:t>DC</a:t>
            </a:r>
            <a:r>
              <a:rPr kumimoji="1" lang="zh-CN" altLang="en-US" dirty="0" smtClean="0"/>
              <a:t>之间如何保证这些服务的</a:t>
            </a:r>
            <a:r>
              <a:rPr kumimoji="1" lang="zh-CN" altLang="en-US" dirty="0" smtClean="0">
                <a:solidFill>
                  <a:srgbClr val="FF0000"/>
                </a:solidFill>
              </a:rPr>
              <a:t>最低性能需求</a:t>
            </a:r>
          </a:p>
        </p:txBody>
      </p:sp>
    </p:spTree>
    <p:extLst>
      <p:ext uri="{BB962C8B-B14F-4D97-AF65-F5344CB8AC3E}">
        <p14:creationId xmlns:p14="http://schemas.microsoft.com/office/powerpoint/2010/main" val="199856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 dirty="0"/>
              <a:t>数据中心之间</a:t>
            </a:r>
            <a:r>
              <a:rPr kumimoji="1" lang="zh-CN" altLang="en-US" b="1" dirty="0" smtClean="0"/>
              <a:t>保证应用性能</a:t>
            </a:r>
            <a:r>
              <a:rPr kumimoji="1" lang="zh-CN" altLang="en-US" b="1" dirty="0"/>
              <a:t>研究</a:t>
            </a:r>
            <a:endParaRPr kumimoji="1" lang="zh-CN" altLang="en-US" dirty="0"/>
          </a:p>
        </p:txBody>
      </p:sp>
      <p:pic>
        <p:nvPicPr>
          <p:cNvPr id="4" name="Picture 28" descr="clo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565" y="1547885"/>
            <a:ext cx="1255924" cy="84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clou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944" y="4422561"/>
            <a:ext cx="1219200" cy="82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clo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879" y="3427044"/>
            <a:ext cx="1123121" cy="75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ine 14"/>
          <p:cNvSpPr>
            <a:spLocks noChangeShapeType="1"/>
          </p:cNvSpPr>
          <p:nvPr/>
        </p:nvSpPr>
        <p:spPr bwMode="auto">
          <a:xfrm flipV="1">
            <a:off x="9213471" y="3820423"/>
            <a:ext cx="926204" cy="80824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8097770" y="4409920"/>
            <a:ext cx="769970" cy="21874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14"/>
          <p:cNvSpPr>
            <a:spLocks noChangeShapeType="1"/>
          </p:cNvSpPr>
          <p:nvPr/>
        </p:nvSpPr>
        <p:spPr bwMode="auto">
          <a:xfrm>
            <a:off x="8867540" y="3018373"/>
            <a:ext cx="973754" cy="39984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14"/>
          <p:cNvSpPr>
            <a:spLocks noChangeShapeType="1"/>
          </p:cNvSpPr>
          <p:nvPr/>
        </p:nvSpPr>
        <p:spPr bwMode="auto">
          <a:xfrm flipV="1">
            <a:off x="7752039" y="3151187"/>
            <a:ext cx="650531" cy="91583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1" name="Picture 25" descr="通用路由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080" y="4490150"/>
            <a:ext cx="931862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5" descr="通用路由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363" y="3279775"/>
            <a:ext cx="931862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5" descr="通用路由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797" y="3965575"/>
            <a:ext cx="931862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5" descr="通用路由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770" y="2741199"/>
            <a:ext cx="931862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Line 14"/>
          <p:cNvSpPr>
            <a:spLocks noChangeShapeType="1"/>
          </p:cNvSpPr>
          <p:nvPr/>
        </p:nvSpPr>
        <p:spPr bwMode="auto">
          <a:xfrm flipH="1" flipV="1">
            <a:off x="8581991" y="2187989"/>
            <a:ext cx="0" cy="83038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H="1">
            <a:off x="8045226" y="3695389"/>
            <a:ext cx="1353155" cy="4027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V="1">
            <a:off x="7100886" y="4409919"/>
            <a:ext cx="346803" cy="24145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 flipV="1">
            <a:off x="10139675" y="3426997"/>
            <a:ext cx="1099412" cy="26083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268459" y="1766036"/>
            <a:ext cx="945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/>
              <a:t>DC1</a:t>
            </a:r>
            <a:endParaRPr kumimoji="1" lang="zh-CN" altLang="en-US" sz="24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11280018" y="3557415"/>
            <a:ext cx="945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/>
              <a:t>DC2</a:t>
            </a:r>
            <a:endParaRPr kumimoji="1" lang="zh-CN" altLang="en-US" sz="2400" b="1" dirty="0"/>
          </a:p>
        </p:txBody>
      </p:sp>
      <p:sp>
        <p:nvSpPr>
          <p:cNvPr id="23" name="文本框 22"/>
          <p:cNvSpPr txBox="1"/>
          <p:nvPr/>
        </p:nvSpPr>
        <p:spPr>
          <a:xfrm>
            <a:off x="6353539" y="4602217"/>
            <a:ext cx="945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/>
              <a:t>DC3</a:t>
            </a:r>
            <a:endParaRPr kumimoji="1" lang="zh-CN" altLang="en-US" sz="2400" b="1" dirty="0"/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552878"/>
              </p:ext>
            </p:extLst>
          </p:nvPr>
        </p:nvGraphicFramePr>
        <p:xfrm>
          <a:off x="164560" y="1671896"/>
          <a:ext cx="7219169" cy="2170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396"/>
                <a:gridCol w="902396"/>
                <a:gridCol w="586575"/>
                <a:gridCol w="1218218"/>
                <a:gridCol w="902396"/>
                <a:gridCol w="902396"/>
                <a:gridCol w="1039317"/>
                <a:gridCol w="765475"/>
              </a:tblGrid>
              <a:tr h="70743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src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bandwidth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soft</a:t>
                      </a:r>
                      <a:r>
                        <a:rPr lang="zh-CN" altLang="en-US" baseline="0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hard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start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size</a:t>
                      </a:r>
                      <a:endParaRPr lang="zh-CN" altLang="en-US" dirty="0"/>
                    </a:p>
                  </a:txBody>
                  <a:tcPr/>
                </a:tc>
              </a:tr>
              <a:tr h="34881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DC1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DC2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</a:tr>
              <a:tr h="34881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DC2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DC3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4881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DC3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DC1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</a:tr>
              <a:tr h="34881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椭圆 24"/>
          <p:cNvSpPr/>
          <p:nvPr/>
        </p:nvSpPr>
        <p:spPr>
          <a:xfrm>
            <a:off x="4581296" y="2220611"/>
            <a:ext cx="642836" cy="970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2483119" y="2002537"/>
            <a:ext cx="642836" cy="8255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695006" y="2290875"/>
            <a:ext cx="451595" cy="900648"/>
          </a:xfrm>
          <a:prstGeom prst="ellipse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432FF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161999" y="2638313"/>
            <a:ext cx="645897" cy="380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10</a:t>
            </a:r>
            <a:endParaRPr kumimoji="1" lang="zh-CN" altLang="en-US" b="1" dirty="0"/>
          </a:p>
        </p:txBody>
      </p:sp>
      <p:sp>
        <p:nvSpPr>
          <p:cNvPr id="29" name="文本框 28"/>
          <p:cNvSpPr txBox="1"/>
          <p:nvPr/>
        </p:nvSpPr>
        <p:spPr>
          <a:xfrm>
            <a:off x="8520933" y="3529146"/>
            <a:ext cx="645897" cy="380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15</a:t>
            </a:r>
            <a:endParaRPr kumimoji="1" lang="zh-CN" altLang="en-US" b="1" dirty="0"/>
          </a:p>
        </p:txBody>
      </p:sp>
      <p:sp>
        <p:nvSpPr>
          <p:cNvPr id="30" name="文本框 29"/>
          <p:cNvSpPr txBox="1"/>
          <p:nvPr/>
        </p:nvSpPr>
        <p:spPr>
          <a:xfrm>
            <a:off x="7677329" y="3339116"/>
            <a:ext cx="645897" cy="380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5</a:t>
            </a:r>
            <a:endParaRPr kumimoji="1" lang="zh-CN" altLang="en-US" b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9676573" y="4232531"/>
            <a:ext cx="645897" cy="380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10</a:t>
            </a:r>
            <a:endParaRPr kumimoji="1" lang="zh-CN" altLang="en-US" b="1" dirty="0"/>
          </a:p>
        </p:txBody>
      </p:sp>
      <p:sp>
        <p:nvSpPr>
          <p:cNvPr id="32" name="文本框 31"/>
          <p:cNvSpPr txBox="1"/>
          <p:nvPr/>
        </p:nvSpPr>
        <p:spPr>
          <a:xfrm>
            <a:off x="8016027" y="4456231"/>
            <a:ext cx="645897" cy="380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22</a:t>
            </a:r>
            <a:endParaRPr kumimoji="1" lang="zh-CN" altLang="en-US" b="1" dirty="0"/>
          </a:p>
        </p:txBody>
      </p:sp>
      <p:sp>
        <p:nvSpPr>
          <p:cNvPr id="33" name="文本框 32"/>
          <p:cNvSpPr txBox="1"/>
          <p:nvPr/>
        </p:nvSpPr>
        <p:spPr>
          <a:xfrm>
            <a:off x="214187" y="4248701"/>
            <a:ext cx="58276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rgbClr val="0432FF"/>
                </a:solidFill>
              </a:rPr>
              <a:t>保证应用的最低延迟和带宽需求</a:t>
            </a:r>
          </a:p>
          <a:p>
            <a:r>
              <a:rPr kumimoji="1" lang="zh-CN" altLang="en-US" sz="2800" b="1" dirty="0" smtClean="0">
                <a:solidFill>
                  <a:srgbClr val="0432FF"/>
                </a:solidFill>
              </a:rPr>
              <a:t>尽可能的使得性能优化，用户体验好</a:t>
            </a:r>
            <a:endParaRPr kumimoji="1" lang="zh-CN" altLang="en-US" sz="28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21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 dirty="0"/>
              <a:t>数据中心之间</a:t>
            </a:r>
            <a:r>
              <a:rPr kumimoji="1" lang="zh-CN" altLang="en-US" b="1" dirty="0" smtClean="0"/>
              <a:t>保证应用性能</a:t>
            </a:r>
            <a:r>
              <a:rPr kumimoji="1" lang="zh-CN" altLang="en-US" b="1" dirty="0"/>
              <a:t>研究</a:t>
            </a:r>
            <a:endParaRPr kumimoji="1" lang="zh-CN" altLang="en-US" dirty="0"/>
          </a:p>
        </p:txBody>
      </p:sp>
      <p:pic>
        <p:nvPicPr>
          <p:cNvPr id="4" name="Picture 28" descr="clo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565" y="1547885"/>
            <a:ext cx="1255924" cy="84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clou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21" y="4422009"/>
            <a:ext cx="1069872" cy="82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clo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879" y="3427044"/>
            <a:ext cx="1123121" cy="75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ine 14"/>
          <p:cNvSpPr>
            <a:spLocks noChangeShapeType="1"/>
          </p:cNvSpPr>
          <p:nvPr/>
        </p:nvSpPr>
        <p:spPr bwMode="auto">
          <a:xfrm flipV="1">
            <a:off x="9213471" y="3820423"/>
            <a:ext cx="926204" cy="80824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8097770" y="4409920"/>
            <a:ext cx="769970" cy="21874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14"/>
          <p:cNvSpPr>
            <a:spLocks noChangeShapeType="1"/>
          </p:cNvSpPr>
          <p:nvPr/>
        </p:nvSpPr>
        <p:spPr bwMode="auto">
          <a:xfrm>
            <a:off x="8867540" y="3018373"/>
            <a:ext cx="973754" cy="39984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14"/>
          <p:cNvSpPr>
            <a:spLocks noChangeShapeType="1"/>
          </p:cNvSpPr>
          <p:nvPr/>
        </p:nvSpPr>
        <p:spPr bwMode="auto">
          <a:xfrm flipV="1">
            <a:off x="7752039" y="3151187"/>
            <a:ext cx="650531" cy="91583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1" name="Picture 25" descr="通用路由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080" y="4490150"/>
            <a:ext cx="931862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5" descr="通用路由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363" y="3279775"/>
            <a:ext cx="931862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5" descr="通用路由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797" y="3965575"/>
            <a:ext cx="931862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5" descr="通用路由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770" y="2741199"/>
            <a:ext cx="931862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Line 14"/>
          <p:cNvSpPr>
            <a:spLocks noChangeShapeType="1"/>
          </p:cNvSpPr>
          <p:nvPr/>
        </p:nvSpPr>
        <p:spPr bwMode="auto">
          <a:xfrm flipH="1" flipV="1">
            <a:off x="8581991" y="2187989"/>
            <a:ext cx="0" cy="83038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H="1">
            <a:off x="8045226" y="3695389"/>
            <a:ext cx="1353155" cy="4027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V="1">
            <a:off x="7100886" y="4409919"/>
            <a:ext cx="346803" cy="24145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 flipV="1">
            <a:off x="10139675" y="3426997"/>
            <a:ext cx="1099412" cy="26083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268459" y="1766036"/>
            <a:ext cx="945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/>
              <a:t>DC1</a:t>
            </a:r>
            <a:endParaRPr kumimoji="1" lang="zh-CN" altLang="en-US" sz="24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11280018" y="3557415"/>
            <a:ext cx="945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/>
              <a:t>DC2</a:t>
            </a:r>
            <a:endParaRPr kumimoji="1" lang="zh-CN" altLang="en-US" sz="2400" b="1" dirty="0"/>
          </a:p>
        </p:txBody>
      </p:sp>
      <p:sp>
        <p:nvSpPr>
          <p:cNvPr id="23" name="文本框 22"/>
          <p:cNvSpPr txBox="1"/>
          <p:nvPr/>
        </p:nvSpPr>
        <p:spPr>
          <a:xfrm>
            <a:off x="6204654" y="4601665"/>
            <a:ext cx="945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/>
              <a:t>DC3</a:t>
            </a:r>
            <a:endParaRPr kumimoji="1" lang="zh-CN" altLang="en-US" sz="2400" b="1" dirty="0"/>
          </a:p>
        </p:txBody>
      </p:sp>
      <p:sp>
        <p:nvSpPr>
          <p:cNvPr id="28" name="文本框 27"/>
          <p:cNvSpPr txBox="1"/>
          <p:nvPr/>
        </p:nvSpPr>
        <p:spPr>
          <a:xfrm>
            <a:off x="9161999" y="2638313"/>
            <a:ext cx="645897" cy="380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10</a:t>
            </a:r>
            <a:endParaRPr kumimoji="1" lang="zh-CN" altLang="en-US" b="1" dirty="0"/>
          </a:p>
        </p:txBody>
      </p:sp>
      <p:sp>
        <p:nvSpPr>
          <p:cNvPr id="29" name="文本框 28"/>
          <p:cNvSpPr txBox="1"/>
          <p:nvPr/>
        </p:nvSpPr>
        <p:spPr>
          <a:xfrm>
            <a:off x="8520933" y="3529146"/>
            <a:ext cx="645897" cy="380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15</a:t>
            </a:r>
            <a:endParaRPr kumimoji="1" lang="zh-CN" altLang="en-US" b="1" dirty="0"/>
          </a:p>
        </p:txBody>
      </p:sp>
      <p:sp>
        <p:nvSpPr>
          <p:cNvPr id="30" name="文本框 29"/>
          <p:cNvSpPr txBox="1"/>
          <p:nvPr/>
        </p:nvSpPr>
        <p:spPr>
          <a:xfrm>
            <a:off x="7677329" y="3339116"/>
            <a:ext cx="645897" cy="380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5</a:t>
            </a:r>
            <a:endParaRPr kumimoji="1" lang="zh-CN" altLang="en-US" b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9676573" y="4232531"/>
            <a:ext cx="645897" cy="380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10</a:t>
            </a:r>
            <a:endParaRPr kumimoji="1" lang="zh-CN" altLang="en-US" b="1" dirty="0"/>
          </a:p>
        </p:txBody>
      </p:sp>
      <p:sp>
        <p:nvSpPr>
          <p:cNvPr id="32" name="文本框 31"/>
          <p:cNvSpPr txBox="1"/>
          <p:nvPr/>
        </p:nvSpPr>
        <p:spPr>
          <a:xfrm>
            <a:off x="8016027" y="4456231"/>
            <a:ext cx="645897" cy="380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22</a:t>
            </a:r>
            <a:endParaRPr kumimoji="1" lang="zh-CN" altLang="en-US" b="1" dirty="0"/>
          </a:p>
        </p:txBody>
      </p:sp>
      <p:pic>
        <p:nvPicPr>
          <p:cNvPr id="37" name="Picture 12" descr="服务器类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641" y="1996520"/>
            <a:ext cx="745842" cy="10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6050221" y="1547884"/>
            <a:ext cx="6065233" cy="38309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Freeform 13"/>
          <p:cNvSpPr>
            <a:spLocks/>
          </p:cNvSpPr>
          <p:nvPr/>
        </p:nvSpPr>
        <p:spPr bwMode="auto">
          <a:xfrm rot="18299326">
            <a:off x="6484864" y="2390820"/>
            <a:ext cx="613407" cy="1076325"/>
          </a:xfrm>
          <a:custGeom>
            <a:avLst/>
            <a:gdLst>
              <a:gd name="T0" fmla="*/ 404 w 404"/>
              <a:gd name="T1" fmla="*/ 771 h 1294"/>
              <a:gd name="T2" fmla="*/ 87 w 404"/>
              <a:gd name="T3" fmla="*/ 0 h 1294"/>
              <a:gd name="T4" fmla="*/ 224 w 404"/>
              <a:gd name="T5" fmla="*/ 574 h 1294"/>
              <a:gd name="T6" fmla="*/ 0 w 404"/>
              <a:gd name="T7" fmla="*/ 466 h 1294"/>
              <a:gd name="T8" fmla="*/ 301 w 404"/>
              <a:gd name="T9" fmla="*/ 1294 h 1294"/>
              <a:gd name="T10" fmla="*/ 155 w 404"/>
              <a:gd name="T11" fmla="*/ 686 h 1294"/>
              <a:gd name="T12" fmla="*/ 404 w 404"/>
              <a:gd name="T13" fmla="*/ 771 h 1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4" h="1294">
                <a:moveTo>
                  <a:pt x="404" y="771"/>
                </a:moveTo>
                <a:lnTo>
                  <a:pt x="87" y="0"/>
                </a:lnTo>
                <a:lnTo>
                  <a:pt x="224" y="574"/>
                </a:lnTo>
                <a:lnTo>
                  <a:pt x="0" y="466"/>
                </a:lnTo>
                <a:lnTo>
                  <a:pt x="301" y="1294"/>
                </a:lnTo>
                <a:lnTo>
                  <a:pt x="155" y="686"/>
                </a:lnTo>
                <a:lnTo>
                  <a:pt x="404" y="771"/>
                </a:lnTo>
                <a:close/>
              </a:path>
            </a:pathLst>
          </a:cu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38200" y="2227701"/>
            <a:ext cx="438978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/>
              <a:t>解决方法：</a:t>
            </a:r>
          </a:p>
          <a:p>
            <a:pPr marL="457200" indent="-457200">
              <a:buFont typeface="Wingdings" charset="2"/>
              <a:buChar char="l"/>
            </a:pPr>
            <a:r>
              <a:rPr kumimoji="1" lang="zh-CN" altLang="en-US" sz="2800" dirty="0" smtClean="0"/>
              <a:t>数据中心是可控网络</a:t>
            </a:r>
          </a:p>
          <a:p>
            <a:pPr marL="457200" indent="-457200">
              <a:buFont typeface="Wingdings" charset="2"/>
              <a:buChar char="l"/>
            </a:pPr>
            <a:r>
              <a:rPr kumimoji="1" lang="zh-CN" altLang="en-US" sz="2800" dirty="0" smtClean="0"/>
              <a:t>采取集中控制策略</a:t>
            </a:r>
            <a:r>
              <a:rPr kumimoji="1" lang="en-US" altLang="zh-CN" sz="2800" dirty="0" smtClean="0"/>
              <a:t>SDN</a:t>
            </a:r>
            <a:endParaRPr kumimoji="1" lang="zh-CN" altLang="en-US" sz="2800" dirty="0" smtClean="0"/>
          </a:p>
          <a:p>
            <a:pPr marL="457200" indent="-457200">
              <a:buFont typeface="Wingdings" charset="2"/>
              <a:buChar char="l"/>
            </a:pPr>
            <a:r>
              <a:rPr kumimoji="1" lang="zh-CN" altLang="en-US" sz="2800" dirty="0" smtClean="0"/>
              <a:t>控制器得到应用的状况，控制应用什么时候发，发多少，路径如何选取</a:t>
            </a:r>
            <a:endParaRPr kumimoji="1" lang="zh-CN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5337533" y="3206896"/>
            <a:ext cx="1449264" cy="4022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>
                <a:solidFill>
                  <a:sysClr val="windowText" lastClr="000000"/>
                </a:solidFill>
              </a:rPr>
              <a:t>Controller</a:t>
            </a:r>
            <a:endParaRPr kumimoji="1" lang="zh-CN" altLang="en-US" b="1" dirty="0">
              <a:solidFill>
                <a:sysClr val="windowText" lastClr="000000"/>
              </a:solidFill>
            </a:endParaRPr>
          </a:p>
        </p:txBody>
      </p:sp>
      <p:pic>
        <p:nvPicPr>
          <p:cNvPr id="33" name="Picture 12" descr="服务器类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688" y="1591418"/>
            <a:ext cx="305075" cy="43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服务器类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265" y="4604701"/>
            <a:ext cx="305075" cy="43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服务器类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5487" y="3550720"/>
            <a:ext cx="305075" cy="43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84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0" grpId="0" animBg="1"/>
      <p:bldP spid="19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 dirty="0"/>
              <a:t>数据中心之间</a:t>
            </a:r>
            <a:r>
              <a:rPr kumimoji="1" lang="zh-CN" altLang="en-US" b="1" dirty="0" smtClean="0"/>
              <a:t>保证应用性能</a:t>
            </a:r>
            <a:r>
              <a:rPr kumimoji="1" lang="zh-CN" altLang="en-US" b="1" dirty="0"/>
              <a:t>研究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7153"/>
            <a:ext cx="10515600" cy="4351338"/>
          </a:xfrm>
        </p:spPr>
        <p:txBody>
          <a:bodyPr/>
          <a:lstStyle/>
          <a:p>
            <a:r>
              <a:rPr kumimoji="1" lang="zh-CN" altLang="en-US" dirty="0" smtClean="0"/>
              <a:t>路径选取－确定最优路径</a:t>
            </a:r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时间片分配－确定何时发送</a:t>
            </a:r>
          </a:p>
        </p:txBody>
      </p:sp>
      <p:sp>
        <p:nvSpPr>
          <p:cNvPr id="4" name="矩形 3"/>
          <p:cNvSpPr/>
          <p:nvPr/>
        </p:nvSpPr>
        <p:spPr>
          <a:xfrm>
            <a:off x="1354073" y="5143379"/>
            <a:ext cx="1570382" cy="695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TimeSlot100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" name="直线箭头连接符 8"/>
          <p:cNvCxnSpPr>
            <a:stCxn id="4" idx="3"/>
          </p:cNvCxnSpPr>
          <p:nvPr/>
        </p:nvCxnSpPr>
        <p:spPr>
          <a:xfrm>
            <a:off x="2924455" y="5491249"/>
            <a:ext cx="9011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5387123" y="5507813"/>
            <a:ext cx="9011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 flipV="1">
            <a:off x="7844378" y="5474685"/>
            <a:ext cx="1038640" cy="16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V="1">
            <a:off x="10447987" y="5458121"/>
            <a:ext cx="1038640" cy="16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V="1">
            <a:off x="324293" y="5491249"/>
            <a:ext cx="1038640" cy="16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279409" y="5143379"/>
            <a:ext cx="1570382" cy="695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TimeSlot102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16741" y="5143379"/>
            <a:ext cx="1570382" cy="695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TimeSlot101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77605" y="5159943"/>
            <a:ext cx="1570382" cy="695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TimeSlot103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22" name="Picture 23" descr="中低端路由器-"/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7" y="2380399"/>
            <a:ext cx="900113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23" name="Picture 23" descr="中低端路由器-"/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466" y="1678440"/>
            <a:ext cx="900113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24" name="Picture 23" descr="中低端路由器-"/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099" y="2962928"/>
            <a:ext cx="900113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25" name="Picture 23" descr="中低端路由器-"/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892" y="2296178"/>
            <a:ext cx="900113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cxnSp>
        <p:nvCxnSpPr>
          <p:cNvPr id="26" name="直线箭头连接符 25"/>
          <p:cNvCxnSpPr>
            <a:stCxn id="22" idx="3"/>
            <a:endCxn id="23" idx="1"/>
          </p:cNvCxnSpPr>
          <p:nvPr/>
        </p:nvCxnSpPr>
        <p:spPr>
          <a:xfrm flipV="1">
            <a:off x="6096000" y="2011815"/>
            <a:ext cx="755466" cy="7019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stCxn id="22" idx="3"/>
            <a:endCxn id="24" idx="1"/>
          </p:cNvCxnSpPr>
          <p:nvPr/>
        </p:nvCxnSpPr>
        <p:spPr>
          <a:xfrm>
            <a:off x="6096000" y="2713774"/>
            <a:ext cx="818099" cy="5825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3" idx="3"/>
            <a:endCxn id="25" idx="1"/>
          </p:cNvCxnSpPr>
          <p:nvPr/>
        </p:nvCxnSpPr>
        <p:spPr>
          <a:xfrm>
            <a:off x="7751579" y="2011815"/>
            <a:ext cx="932313" cy="6177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>
            <a:stCxn id="24" idx="3"/>
            <a:endCxn id="25" idx="1"/>
          </p:cNvCxnSpPr>
          <p:nvPr/>
        </p:nvCxnSpPr>
        <p:spPr>
          <a:xfrm flipV="1">
            <a:off x="7814212" y="2629553"/>
            <a:ext cx="869680" cy="666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2067726" y="2545332"/>
            <a:ext cx="77806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100393" y="2792757"/>
            <a:ext cx="122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/>
              <a:t>传输数据</a:t>
            </a:r>
            <a:endParaRPr kumimoji="1" lang="zh-CN" altLang="en-US" b="1" dirty="0"/>
          </a:p>
        </p:txBody>
      </p:sp>
      <p:cxnSp>
        <p:nvCxnSpPr>
          <p:cNvPr id="38" name="直线箭头连接符 37"/>
          <p:cNvCxnSpPr>
            <a:stCxn id="22" idx="3"/>
            <a:endCxn id="25" idx="1"/>
          </p:cNvCxnSpPr>
          <p:nvPr/>
        </p:nvCxnSpPr>
        <p:spPr>
          <a:xfrm flipV="1">
            <a:off x="6096000" y="2629553"/>
            <a:ext cx="2587892" cy="842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8877604" y="1633435"/>
            <a:ext cx="2010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rgbClr val="0432FF"/>
                </a:solidFill>
              </a:rPr>
              <a:t>走哪条路？</a:t>
            </a:r>
            <a:endParaRPr kumimoji="1" lang="zh-CN" altLang="en-US" sz="2800" b="1" dirty="0">
              <a:solidFill>
                <a:srgbClr val="0432FF"/>
              </a:solidFill>
            </a:endParaRPr>
          </a:p>
        </p:txBody>
      </p:sp>
      <p:cxnSp>
        <p:nvCxnSpPr>
          <p:cNvPr id="43" name="直线箭头连接符 42"/>
          <p:cNvCxnSpPr/>
          <p:nvPr/>
        </p:nvCxnSpPr>
        <p:spPr>
          <a:xfrm flipV="1">
            <a:off x="6128200" y="2657211"/>
            <a:ext cx="2781604" cy="842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/>
          <p:cNvCxnSpPr/>
          <p:nvPr/>
        </p:nvCxnSpPr>
        <p:spPr>
          <a:xfrm>
            <a:off x="1362934" y="4523302"/>
            <a:ext cx="657254" cy="636643"/>
          </a:xfrm>
          <a:prstGeom prst="curvedConnector3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838200" y="4061637"/>
            <a:ext cx="1181986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/>
              <a:t>新请求</a:t>
            </a:r>
            <a:endParaRPr kumimoji="1" lang="zh-CN" altLang="en-US" sz="2400" b="1" dirty="0"/>
          </a:p>
        </p:txBody>
      </p:sp>
      <p:sp>
        <p:nvSpPr>
          <p:cNvPr id="51" name="矩形 50"/>
          <p:cNvSpPr/>
          <p:nvPr/>
        </p:nvSpPr>
        <p:spPr>
          <a:xfrm>
            <a:off x="1383360" y="6291790"/>
            <a:ext cx="1705927" cy="3313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>
                <a:solidFill>
                  <a:schemeClr val="tx1"/>
                </a:solidFill>
              </a:rPr>
              <a:t>List</a:t>
            </a:r>
            <a:r>
              <a:rPr kumimoji="1" lang="zh-CN" altLang="en-US" b="1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tx1"/>
                </a:solidFill>
              </a:rPr>
              <a:t>of</a:t>
            </a:r>
            <a:r>
              <a:rPr kumimoji="1" lang="zh-CN" altLang="en-US" b="1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tx1"/>
                </a:solidFill>
              </a:rPr>
              <a:t>link1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383360" y="5987487"/>
            <a:ext cx="1705927" cy="331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>
                <a:solidFill>
                  <a:schemeClr val="tx1"/>
                </a:solidFill>
              </a:rPr>
              <a:t>List</a:t>
            </a:r>
            <a:r>
              <a:rPr kumimoji="1" lang="zh-CN" altLang="en-US" b="1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tx1"/>
                </a:solidFill>
              </a:rPr>
              <a:t>of</a:t>
            </a:r>
            <a:r>
              <a:rPr kumimoji="1" lang="zh-CN" altLang="en-US" b="1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tx1"/>
                </a:solidFill>
              </a:rPr>
              <a:t>link2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3" name="右大括号 52"/>
          <p:cNvSpPr/>
          <p:nvPr/>
        </p:nvSpPr>
        <p:spPr>
          <a:xfrm>
            <a:off x="3049867" y="5997531"/>
            <a:ext cx="325161" cy="9297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908431" y="6692384"/>
            <a:ext cx="461665" cy="4698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b="1" dirty="0" smtClean="0"/>
              <a:t>……</a:t>
            </a:r>
            <a:endParaRPr kumimoji="1" lang="zh-CN" altLang="en-US" b="1" dirty="0"/>
          </a:p>
        </p:txBody>
      </p:sp>
      <p:sp>
        <p:nvSpPr>
          <p:cNvPr id="56" name="文本框 55"/>
          <p:cNvSpPr txBox="1"/>
          <p:nvPr/>
        </p:nvSpPr>
        <p:spPr>
          <a:xfrm>
            <a:off x="3375028" y="6318867"/>
            <a:ext cx="3476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rgbClr val="0432FF"/>
                </a:solidFill>
              </a:rPr>
              <a:t>时间片确定分配给哪条</a:t>
            </a:r>
            <a:r>
              <a:rPr kumimoji="1" lang="en-US" altLang="zh-CN" sz="2000" b="1" dirty="0" smtClean="0">
                <a:solidFill>
                  <a:srgbClr val="0432FF"/>
                </a:solidFill>
              </a:rPr>
              <a:t>path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095555" y="3739295"/>
            <a:ext cx="45362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rgbClr val="0432FF"/>
                </a:solidFill>
              </a:rPr>
              <a:t>最终得到应用的数据流什么时候发，什么路径发的信息</a:t>
            </a:r>
            <a:endParaRPr kumimoji="1" lang="zh-CN" altLang="en-US" sz="2800" b="1" dirty="0">
              <a:solidFill>
                <a:srgbClr val="0432FF"/>
              </a:solidFill>
            </a:endParaRPr>
          </a:p>
        </p:txBody>
      </p:sp>
      <p:pic>
        <p:nvPicPr>
          <p:cNvPr id="39" name="Picture 12" descr="服务器类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875" y="2395796"/>
            <a:ext cx="451461" cy="64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3" descr="中低端路由器-"/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78" y="2376168"/>
            <a:ext cx="900113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cxnSp>
        <p:nvCxnSpPr>
          <p:cNvPr id="44" name="直线箭头连接符 43"/>
          <p:cNvCxnSpPr>
            <a:stCxn id="42" idx="3"/>
            <a:endCxn id="22" idx="1"/>
          </p:cNvCxnSpPr>
          <p:nvPr/>
        </p:nvCxnSpPr>
        <p:spPr>
          <a:xfrm>
            <a:off x="4310991" y="2709543"/>
            <a:ext cx="884896" cy="42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/>
          <p:nvPr/>
        </p:nvCxnSpPr>
        <p:spPr>
          <a:xfrm flipV="1">
            <a:off x="3515940" y="2720239"/>
            <a:ext cx="2650517" cy="272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>
            <a:endCxn id="42" idx="1"/>
          </p:cNvCxnSpPr>
          <p:nvPr/>
        </p:nvCxnSpPr>
        <p:spPr>
          <a:xfrm>
            <a:off x="2053990" y="2699321"/>
            <a:ext cx="1356888" cy="102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25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0.7405 -0.018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018" y="-9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6 L 0.73906 -0.0143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53" y="-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  <p:bldP spid="17" grpId="0" animBg="1"/>
      <p:bldP spid="36" grpId="0" animBg="1"/>
      <p:bldP spid="37" grpId="0"/>
      <p:bldP spid="41" grpId="0"/>
      <p:bldP spid="48" grpId="0" animBg="1"/>
      <p:bldP spid="51" grpId="0" animBg="1"/>
      <p:bldP spid="52" grpId="0" animBg="1"/>
      <p:bldP spid="53" grpId="0" animBg="1"/>
      <p:bldP spid="54" grpId="0"/>
      <p:bldP spid="56" grpId="0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 dirty="0"/>
              <a:t>一</a:t>
            </a:r>
            <a:r>
              <a:rPr kumimoji="1" lang="en-US" altLang="zh-CN" b="1" dirty="0"/>
              <a:t>.</a:t>
            </a:r>
            <a:r>
              <a:rPr kumimoji="1" lang="zh-CN" altLang="en-US" b="1" dirty="0"/>
              <a:t>选题的</a:t>
            </a:r>
            <a:r>
              <a:rPr kumimoji="1" lang="zh-CN" altLang="en-US" b="1" dirty="0">
                <a:solidFill>
                  <a:srgbClr val="FF0000"/>
                </a:solidFill>
              </a:rPr>
              <a:t>背景</a:t>
            </a:r>
            <a:r>
              <a:rPr kumimoji="1" lang="zh-CN" altLang="en-US" b="1" dirty="0"/>
              <a:t>，目的和意义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63941" y="1532523"/>
            <a:ext cx="10515600" cy="5090159"/>
          </a:xfrm>
        </p:spPr>
        <p:txBody>
          <a:bodyPr>
            <a:normAutofit/>
          </a:bodyPr>
          <a:lstStyle/>
          <a:p>
            <a:r>
              <a:rPr lang="zh-CN" altLang="en-US" sz="3500" dirty="0" smtClean="0"/>
              <a:t>很多</a:t>
            </a:r>
            <a:r>
              <a:rPr kumimoji="1" lang="zh-CN" altLang="en-US" sz="3600" dirty="0"/>
              <a:t>应用</a:t>
            </a:r>
            <a:r>
              <a:rPr lang="zh-CN" altLang="en-US" sz="3500" dirty="0" smtClean="0"/>
              <a:t>部署在数据中心</a:t>
            </a:r>
            <a:r>
              <a:rPr lang="en-US" altLang="zh-CN" sz="2800" baseline="30000" dirty="0" smtClean="0"/>
              <a:t>[1]</a:t>
            </a:r>
            <a:endParaRPr lang="zh-CN" altLang="en-US" sz="2800" baseline="30000" dirty="0" smtClean="0"/>
          </a:p>
          <a:p>
            <a:pPr lvl="1"/>
            <a:r>
              <a:rPr lang="zh-CN" altLang="en-US" dirty="0" smtClean="0"/>
              <a:t>电子商务，邮件，</a:t>
            </a:r>
            <a:r>
              <a:rPr lang="en-US" altLang="zh-CN" dirty="0" smtClean="0"/>
              <a:t>mail</a:t>
            </a:r>
            <a:r>
              <a:rPr lang="zh-CN" altLang="en-US" dirty="0" smtClean="0"/>
              <a:t>，搜索等</a:t>
            </a:r>
          </a:p>
          <a:p>
            <a:pPr lvl="1"/>
            <a:r>
              <a:rPr lang="zh-CN" altLang="en-US" dirty="0" smtClean="0"/>
              <a:t>低延迟</a:t>
            </a:r>
            <a:r>
              <a:rPr lang="zh-CN" altLang="en-US" dirty="0"/>
              <a:t>，</a:t>
            </a:r>
            <a:r>
              <a:rPr lang="zh-CN" altLang="en-US" dirty="0" smtClean="0"/>
              <a:t>高带宽</a:t>
            </a:r>
          </a:p>
          <a:p>
            <a:r>
              <a:rPr lang="zh-CN" altLang="en-US" sz="3500" dirty="0" smtClean="0"/>
              <a:t>数据中心分类</a:t>
            </a:r>
            <a:r>
              <a:rPr lang="en-US" altLang="zh-CN" sz="2800" baseline="30000" dirty="0" smtClean="0"/>
              <a:t>[2]</a:t>
            </a:r>
            <a:endParaRPr lang="en-US" altLang="zh-CN" sz="1400" b="1" baseline="300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zh-CN" altLang="en-US" sz="3000" dirty="0" smtClean="0"/>
              <a:t>支撑</a:t>
            </a:r>
            <a:r>
              <a:rPr lang="zh-CN" altLang="en-US" sz="3000" dirty="0"/>
              <a:t>互联网在线服务的数据中心</a:t>
            </a:r>
            <a:endParaRPr lang="en-US" altLang="zh-CN" sz="3000" dirty="0"/>
          </a:p>
          <a:p>
            <a:pPr lvl="2"/>
            <a:r>
              <a:rPr lang="en-US" altLang="zh-CN" dirty="0"/>
              <a:t>Facebook</a:t>
            </a:r>
            <a:r>
              <a:rPr lang="zh-CN" altLang="en-US" dirty="0"/>
              <a:t>，</a:t>
            </a:r>
            <a:r>
              <a:rPr lang="en-US" altLang="zh-CN" dirty="0"/>
              <a:t>YouTube</a:t>
            </a:r>
            <a:r>
              <a:rPr lang="zh-CN" altLang="en-US" dirty="0"/>
              <a:t>，</a:t>
            </a:r>
            <a:r>
              <a:rPr lang="en-US" altLang="zh-CN" dirty="0"/>
              <a:t>Yahoo!</a:t>
            </a:r>
            <a:r>
              <a:rPr lang="zh-CN" altLang="en-US" dirty="0"/>
              <a:t>等</a:t>
            </a:r>
            <a:endParaRPr lang="en-US" altLang="zh-CN" dirty="0"/>
          </a:p>
          <a:p>
            <a:pPr lvl="2"/>
            <a:r>
              <a:rPr lang="zh-CN" altLang="en-US" dirty="0"/>
              <a:t>进行密集计算、存储，向用户提供在线服务</a:t>
            </a:r>
            <a:endParaRPr lang="en-US" altLang="zh-CN" dirty="0"/>
          </a:p>
          <a:p>
            <a:pPr lvl="1"/>
            <a:r>
              <a:rPr lang="zh-CN" altLang="en-US" sz="3000" dirty="0"/>
              <a:t>云数据</a:t>
            </a:r>
            <a:r>
              <a:rPr lang="zh-CN" altLang="en-US" sz="3000" dirty="0" smtClean="0"/>
              <a:t>中心</a:t>
            </a:r>
            <a:r>
              <a:rPr lang="en-US" altLang="zh-CN" sz="3000" dirty="0" smtClean="0"/>
              <a:t>/</a:t>
            </a:r>
            <a:r>
              <a:rPr lang="zh-CN" altLang="en-US" sz="3000" dirty="0" smtClean="0"/>
              <a:t>虚拟化数据中心</a:t>
            </a:r>
            <a:endParaRPr lang="en-US" altLang="zh-CN" sz="3000" dirty="0"/>
          </a:p>
          <a:p>
            <a:pPr lvl="2"/>
            <a:r>
              <a:rPr lang="en-US" altLang="zh-CN" dirty="0"/>
              <a:t>Amazon EC2</a:t>
            </a:r>
            <a:r>
              <a:rPr lang="zh-CN" altLang="en-US" dirty="0"/>
              <a:t>， </a:t>
            </a:r>
            <a:r>
              <a:rPr lang="en-US" altLang="zh-CN" dirty="0"/>
              <a:t>Microsoft Azure</a:t>
            </a:r>
          </a:p>
          <a:p>
            <a:pPr lvl="2"/>
            <a:r>
              <a:rPr lang="zh-CN" altLang="en-US" dirty="0"/>
              <a:t>出租虚拟数据中心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6" name="Picture 15" descr="youtube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10506" y="3401783"/>
            <a:ext cx="792088" cy="792088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ADADAD"/>
              </a:clrFrom>
              <a:clrTo>
                <a:srgbClr val="ADADA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41937" y="4541382"/>
            <a:ext cx="176212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20893" y="5364486"/>
            <a:ext cx="3143250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 descr="FaceBook_256x25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2271" y="3428349"/>
            <a:ext cx="738956" cy="738956"/>
          </a:xfrm>
          <a:prstGeom prst="rect">
            <a:avLst/>
          </a:prstGeom>
        </p:spPr>
      </p:pic>
      <p:pic>
        <p:nvPicPr>
          <p:cNvPr id="10" name="图片 9" descr="yahoo1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59300" y="4375493"/>
            <a:ext cx="1494500" cy="10461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1937" y="1690688"/>
            <a:ext cx="1672590" cy="8388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5888" y="1532523"/>
            <a:ext cx="1236579" cy="123657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586913" y="4343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84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三</a:t>
            </a:r>
            <a:r>
              <a:rPr lang="en-US" altLang="zh-CN" dirty="0"/>
              <a:t>. </a:t>
            </a:r>
            <a:r>
              <a:rPr lang="zh-CN" altLang="en-US" dirty="0"/>
              <a:t>研究内容及拟解决的主要</a:t>
            </a:r>
            <a:r>
              <a:rPr lang="zh-CN" altLang="en-US" dirty="0" smtClean="0"/>
              <a:t>问题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93321" y="2342121"/>
            <a:ext cx="655730" cy="3245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600" b="1" dirty="0" smtClean="0"/>
              <a:t>面向服务的数据中心网络服务方案</a:t>
            </a:r>
            <a:endParaRPr kumimoji="1" lang="zh-CN" altLang="en-US" sz="1600" b="1" dirty="0"/>
          </a:p>
        </p:txBody>
      </p:sp>
      <p:cxnSp>
        <p:nvCxnSpPr>
          <p:cNvPr id="5" name="直线箭头连接符 4"/>
          <p:cNvCxnSpPr>
            <a:stCxn id="3" idx="3"/>
            <a:endCxn id="24" idx="1"/>
          </p:cNvCxnSpPr>
          <p:nvPr/>
        </p:nvCxnSpPr>
        <p:spPr>
          <a:xfrm flipV="1">
            <a:off x="1749051" y="3964732"/>
            <a:ext cx="101049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759548" y="2342120"/>
            <a:ext cx="627530" cy="3245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600" b="1" dirty="0" smtClean="0"/>
              <a:t>数据中心网络服务应用需求模型</a:t>
            </a:r>
            <a:endParaRPr kumimoji="1" lang="zh-CN" altLang="en-US" sz="1600" b="1" dirty="0"/>
          </a:p>
        </p:txBody>
      </p:sp>
      <p:cxnSp>
        <p:nvCxnSpPr>
          <p:cNvPr id="17" name="直线箭头连接符 16"/>
          <p:cNvCxnSpPr/>
          <p:nvPr/>
        </p:nvCxnSpPr>
        <p:spPr>
          <a:xfrm flipV="1">
            <a:off x="3371064" y="4658072"/>
            <a:ext cx="105624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4445173" y="2459652"/>
            <a:ext cx="3716149" cy="11255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  <a:p>
            <a:pPr algn="ctr"/>
            <a:endParaRPr kumimoji="1" lang="zh-CN" altLang="en-US" dirty="0"/>
          </a:p>
          <a:p>
            <a:pPr algn="ctr"/>
            <a:r>
              <a:rPr kumimoji="1" lang="en-US" altLang="zh-CN" sz="1600" dirty="0">
                <a:solidFill>
                  <a:srgbClr val="FF0000"/>
                </a:solidFill>
              </a:rPr>
              <a:t>Intra-DC</a:t>
            </a:r>
            <a:r>
              <a:rPr kumimoji="1" lang="zh-CN" altLang="en-US" sz="1600" dirty="0">
                <a:solidFill>
                  <a:srgbClr val="FF0000"/>
                </a:solidFill>
              </a:rPr>
              <a:t>优化研究</a:t>
            </a:r>
          </a:p>
          <a:p>
            <a:pPr algn="ctr"/>
            <a:endParaRPr kumimoji="1" lang="zh-CN" altLang="en-US" sz="1600" dirty="0"/>
          </a:p>
        </p:txBody>
      </p:sp>
      <p:sp>
        <p:nvSpPr>
          <p:cNvPr id="36" name="矩形 35"/>
          <p:cNvSpPr/>
          <p:nvPr/>
        </p:nvSpPr>
        <p:spPr>
          <a:xfrm>
            <a:off x="4429686" y="4071193"/>
            <a:ext cx="3700553" cy="1203667"/>
          </a:xfrm>
          <a:prstGeom prst="rect">
            <a:avLst/>
          </a:prstGeom>
          <a:ln w="12700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  <a:p>
            <a:pPr algn="ctr"/>
            <a:endParaRPr kumimoji="1" lang="zh-CN" altLang="en-US" sz="1600" b="1" dirty="0" smtClean="0"/>
          </a:p>
          <a:p>
            <a:pPr algn="ctr"/>
            <a:r>
              <a:rPr kumimoji="1" lang="en-US" altLang="zh-CN" sz="1600" dirty="0">
                <a:solidFill>
                  <a:srgbClr val="FF0000"/>
                </a:solidFill>
              </a:rPr>
              <a:t>Inter-DC</a:t>
            </a:r>
            <a:r>
              <a:rPr kumimoji="1" lang="zh-CN" altLang="en-US" sz="1600" dirty="0">
                <a:solidFill>
                  <a:srgbClr val="FF0000"/>
                </a:solidFill>
              </a:rPr>
              <a:t>优化研究</a:t>
            </a:r>
          </a:p>
        </p:txBody>
      </p:sp>
      <p:sp>
        <p:nvSpPr>
          <p:cNvPr id="49" name="矩形 48"/>
          <p:cNvSpPr/>
          <p:nvPr/>
        </p:nvSpPr>
        <p:spPr>
          <a:xfrm>
            <a:off x="4716699" y="4194469"/>
            <a:ext cx="1346200" cy="682326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DC-DC</a:t>
            </a:r>
            <a:r>
              <a:rPr kumimoji="1" lang="zh-CN" altLang="en-US" sz="1600" dirty="0" smtClean="0"/>
              <a:t>之间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集中式</a:t>
            </a:r>
            <a:r>
              <a:rPr kumimoji="1" lang="zh-CN" altLang="en-US" sz="1600" dirty="0" smtClean="0"/>
              <a:t>优化</a:t>
            </a:r>
            <a:endParaRPr kumimoji="1" lang="zh-CN" altLang="en-US" sz="1600" dirty="0"/>
          </a:p>
        </p:txBody>
      </p:sp>
      <p:sp>
        <p:nvSpPr>
          <p:cNvPr id="50" name="矩形 49"/>
          <p:cNvSpPr/>
          <p:nvPr/>
        </p:nvSpPr>
        <p:spPr>
          <a:xfrm>
            <a:off x="6634358" y="4187325"/>
            <a:ext cx="1452283" cy="689470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数据中心之间保证应用性能研究</a:t>
            </a:r>
            <a:endParaRPr kumimoji="1" lang="zh-CN" altLang="en-US" sz="1600" dirty="0"/>
          </a:p>
        </p:txBody>
      </p:sp>
      <p:cxnSp>
        <p:nvCxnSpPr>
          <p:cNvPr id="51" name="直线箭头连接符 50"/>
          <p:cNvCxnSpPr/>
          <p:nvPr/>
        </p:nvCxnSpPr>
        <p:spPr>
          <a:xfrm flipV="1">
            <a:off x="6108611" y="4586493"/>
            <a:ext cx="591483" cy="47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4657651" y="2633749"/>
            <a:ext cx="1346200" cy="679550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端到端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分布式</a:t>
            </a:r>
            <a:r>
              <a:rPr kumimoji="1" lang="zh-CN" altLang="en-US" sz="1600" dirty="0" smtClean="0"/>
              <a:t>优化</a:t>
            </a:r>
            <a:endParaRPr kumimoji="1" lang="zh-CN" altLang="en-US" sz="1600" dirty="0"/>
          </a:p>
        </p:txBody>
      </p:sp>
      <p:sp>
        <p:nvSpPr>
          <p:cNvPr id="56" name="矩形 55"/>
          <p:cNvSpPr/>
          <p:nvPr/>
        </p:nvSpPr>
        <p:spPr>
          <a:xfrm>
            <a:off x="6591647" y="2665793"/>
            <a:ext cx="1438275" cy="679550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基于期限的拥塞控制研究</a:t>
            </a:r>
            <a:endParaRPr kumimoji="1" lang="zh-CN" altLang="en-US" sz="1600" dirty="0"/>
          </a:p>
        </p:txBody>
      </p:sp>
      <p:cxnSp>
        <p:nvCxnSpPr>
          <p:cNvPr id="88" name="直线箭头连接符 87"/>
          <p:cNvCxnSpPr/>
          <p:nvPr/>
        </p:nvCxnSpPr>
        <p:spPr>
          <a:xfrm flipV="1">
            <a:off x="6000164" y="3005568"/>
            <a:ext cx="591483" cy="47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10778637" y="2321547"/>
            <a:ext cx="627530" cy="3245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600" b="1" dirty="0" smtClean="0"/>
              <a:t>数据中心</a:t>
            </a:r>
            <a:r>
              <a:rPr kumimoji="1" lang="zh-CN" altLang="en-US" sz="1600" b="1" smtClean="0"/>
              <a:t>测试床验证</a:t>
            </a:r>
            <a:endParaRPr kumimoji="1" lang="zh-CN" altLang="en-US" sz="1600" b="1" dirty="0"/>
          </a:p>
        </p:txBody>
      </p:sp>
      <p:cxnSp>
        <p:nvCxnSpPr>
          <p:cNvPr id="107" name="直线箭头连接符 106"/>
          <p:cNvCxnSpPr/>
          <p:nvPr/>
        </p:nvCxnSpPr>
        <p:spPr>
          <a:xfrm>
            <a:off x="3088014" y="1467475"/>
            <a:ext cx="0" cy="8746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肘形连接符 109"/>
          <p:cNvCxnSpPr>
            <a:stCxn id="99" idx="0"/>
          </p:cNvCxnSpPr>
          <p:nvPr/>
        </p:nvCxnSpPr>
        <p:spPr>
          <a:xfrm rot="16200000" flipV="1">
            <a:off x="6657414" y="-2113441"/>
            <a:ext cx="865588" cy="8004388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/>
          <p:cNvSpPr/>
          <p:nvPr/>
        </p:nvSpPr>
        <p:spPr>
          <a:xfrm>
            <a:off x="8373799" y="2362996"/>
            <a:ext cx="2076371" cy="322434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7" name="直线箭头连接符 36"/>
          <p:cNvCxnSpPr>
            <a:endCxn id="35" idx="1"/>
          </p:cNvCxnSpPr>
          <p:nvPr/>
        </p:nvCxnSpPr>
        <p:spPr>
          <a:xfrm>
            <a:off x="3398779" y="3022411"/>
            <a:ext cx="10463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8886297" y="2485386"/>
            <a:ext cx="1117245" cy="28452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  <a:p>
            <a:pPr algn="ctr"/>
            <a:endParaRPr kumimoji="1" lang="zh-CN" altLang="en-US" dirty="0"/>
          </a:p>
          <a:p>
            <a:pPr algn="ctr"/>
            <a:r>
              <a:rPr kumimoji="1" lang="zh-CN" altLang="en-US" sz="1600" b="1" dirty="0" smtClean="0">
                <a:solidFill>
                  <a:srgbClr val="FF0000"/>
                </a:solidFill>
              </a:rPr>
              <a:t>应用部署方案</a:t>
            </a:r>
          </a:p>
          <a:p>
            <a:pPr algn="ctr"/>
            <a:endParaRPr kumimoji="1" lang="zh-CN" altLang="en-US" sz="1600" dirty="0"/>
          </a:p>
        </p:txBody>
      </p:sp>
      <p:sp>
        <p:nvSpPr>
          <p:cNvPr id="47" name="矩形 46"/>
          <p:cNvSpPr/>
          <p:nvPr/>
        </p:nvSpPr>
        <p:spPr>
          <a:xfrm>
            <a:off x="8986563" y="2633749"/>
            <a:ext cx="936351" cy="1274265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保证租户应用性能研究</a:t>
            </a:r>
            <a:endParaRPr kumimoji="1" lang="zh-CN" altLang="en-US" sz="1600" dirty="0"/>
          </a:p>
        </p:txBody>
      </p:sp>
      <p:cxnSp>
        <p:nvCxnSpPr>
          <p:cNvPr id="48" name="直线箭头连接符 47"/>
          <p:cNvCxnSpPr>
            <a:endCxn id="46" idx="1"/>
          </p:cNvCxnSpPr>
          <p:nvPr/>
        </p:nvCxnSpPr>
        <p:spPr>
          <a:xfrm>
            <a:off x="8161322" y="2966532"/>
            <a:ext cx="724975" cy="941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>
            <a:endCxn id="46" idx="1"/>
          </p:cNvCxnSpPr>
          <p:nvPr/>
        </p:nvCxnSpPr>
        <p:spPr>
          <a:xfrm flipV="1">
            <a:off x="8130239" y="3908014"/>
            <a:ext cx="756058" cy="7172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>
            <a:stCxn id="46" idx="3"/>
          </p:cNvCxnSpPr>
          <p:nvPr/>
        </p:nvCxnSpPr>
        <p:spPr>
          <a:xfrm>
            <a:off x="10003542" y="3908014"/>
            <a:ext cx="7750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10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保证</a:t>
            </a:r>
            <a:r>
              <a:rPr kumimoji="1" lang="zh-CN" altLang="en-US" dirty="0" smtClean="0"/>
              <a:t>租户应用性能</a:t>
            </a:r>
            <a:r>
              <a:rPr kumimoji="1" lang="zh-CN" altLang="en-US" dirty="0"/>
              <a:t>的</a:t>
            </a:r>
            <a:r>
              <a:rPr kumimoji="1" lang="zh-CN" altLang="en-US" dirty="0" smtClean="0"/>
              <a:t>研究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为题描述：</a:t>
            </a:r>
          </a:p>
          <a:p>
            <a:pPr lvl="1"/>
            <a:r>
              <a:rPr kumimoji="1" lang="zh-CN" altLang="en-US" dirty="0" smtClean="0"/>
              <a:t>出租数据中心</a:t>
            </a:r>
          </a:p>
          <a:p>
            <a:pPr lvl="1"/>
            <a:r>
              <a:rPr kumimoji="1" lang="zh-CN" altLang="en-US" dirty="0" smtClean="0"/>
              <a:t>租户应用</a:t>
            </a:r>
            <a:r>
              <a:rPr kumimoji="1" lang="en-US" altLang="zh-CN" dirty="0" smtClean="0"/>
              <a:t>VM</a:t>
            </a:r>
            <a:r>
              <a:rPr kumimoji="1" lang="zh-CN" altLang="en-US" dirty="0" smtClean="0"/>
              <a:t>可能在相同的主机或者不同的主机</a:t>
            </a:r>
          </a:p>
          <a:p>
            <a:pPr lvl="1"/>
            <a:r>
              <a:rPr kumimoji="1" lang="zh-CN" altLang="en-US" dirty="0" smtClean="0"/>
              <a:t>租户缴费应获得应有的性能保证</a:t>
            </a:r>
          </a:p>
          <a:p>
            <a:pPr lvl="1"/>
            <a:endParaRPr kumimoji="1" lang="zh-CN" altLang="en-US" dirty="0" smtClean="0"/>
          </a:p>
          <a:p>
            <a:r>
              <a:rPr kumimoji="1" lang="zh-CN" altLang="en-US" dirty="0" smtClean="0"/>
              <a:t>优化目标</a:t>
            </a:r>
          </a:p>
          <a:p>
            <a:pPr lvl="1"/>
            <a:r>
              <a:rPr kumimoji="1" lang="zh-CN" altLang="en-US" dirty="0" smtClean="0"/>
              <a:t>如何保证租户应用性能</a:t>
            </a:r>
          </a:p>
          <a:p>
            <a:pPr lvl="1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809" y="4001294"/>
            <a:ext cx="5654749" cy="2529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1961"/>
            <a:ext cx="5239657" cy="118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7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保证</a:t>
            </a:r>
            <a:r>
              <a:rPr kumimoji="1" lang="zh-CN" altLang="en-US" dirty="0" smtClean="0"/>
              <a:t>租户应用性能</a:t>
            </a:r>
            <a:r>
              <a:rPr kumimoji="1" lang="zh-CN" altLang="en-US" dirty="0"/>
              <a:t>的研究</a:t>
            </a: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6664702"/>
              </p:ext>
            </p:extLst>
          </p:nvPr>
        </p:nvGraphicFramePr>
        <p:xfrm>
          <a:off x="737419" y="4151375"/>
          <a:ext cx="522236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472"/>
                <a:gridCol w="1044472"/>
                <a:gridCol w="1044472"/>
                <a:gridCol w="1044472"/>
                <a:gridCol w="1044472"/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应用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租户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Soft</a:t>
                      </a:r>
                      <a:r>
                        <a:rPr lang="zh-CN" altLang="en-US" baseline="0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hard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带宽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A1-&gt;A2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B2-&gt;B1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628" y="3759318"/>
            <a:ext cx="5654749" cy="2529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370" y="2021849"/>
            <a:ext cx="6244007" cy="140630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8200" y="2137889"/>
            <a:ext cx="46907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/>
              <a:t>两个租户，每个租户有不同的应用需求：</a:t>
            </a:r>
          </a:p>
          <a:p>
            <a:endParaRPr kumimoji="1" lang="zh-CN" altLang="en-US" sz="2800" b="1" dirty="0"/>
          </a:p>
          <a:p>
            <a:r>
              <a:rPr kumimoji="1" lang="zh-CN" altLang="en-US" sz="2800" b="1" dirty="0" smtClean="0"/>
              <a:t>如下图所示</a:t>
            </a:r>
            <a:endParaRPr kumimoji="1" lang="zh-CN" altLang="en-US" sz="2800" b="1" dirty="0"/>
          </a:p>
        </p:txBody>
      </p:sp>
      <p:sp>
        <p:nvSpPr>
          <p:cNvPr id="8" name="矩形 7"/>
          <p:cNvSpPr/>
          <p:nvPr/>
        </p:nvSpPr>
        <p:spPr>
          <a:xfrm>
            <a:off x="402185" y="5488734"/>
            <a:ext cx="6096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kumimoji="1" lang="zh-CN" altLang="en-US" sz="2800" b="1" dirty="0">
                <a:solidFill>
                  <a:srgbClr val="0432FF"/>
                </a:solidFill>
              </a:rPr>
              <a:t>如何保证</a:t>
            </a:r>
            <a:r>
              <a:rPr kumimoji="1" lang="zh-CN" altLang="en-US" sz="2800" b="1" dirty="0" smtClean="0">
                <a:solidFill>
                  <a:srgbClr val="0432FF"/>
                </a:solidFill>
              </a:rPr>
              <a:t>租户对应用性能要求</a:t>
            </a:r>
            <a:r>
              <a:rPr kumimoji="1" lang="en-US" altLang="zh-CN" sz="2800" b="1" dirty="0" smtClean="0">
                <a:solidFill>
                  <a:srgbClr val="0432FF"/>
                </a:solidFill>
              </a:rPr>
              <a:t>?</a:t>
            </a:r>
            <a:endParaRPr kumimoji="1" lang="zh-CN" altLang="en-US" sz="2800" b="1" dirty="0">
              <a:solidFill>
                <a:srgbClr val="0432FF"/>
              </a:solidFill>
            </a:endParaRP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996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保证</a:t>
            </a:r>
            <a:r>
              <a:rPr kumimoji="1" lang="zh-CN" altLang="en-US" dirty="0" smtClean="0"/>
              <a:t>租户应用性能</a:t>
            </a:r>
            <a:r>
              <a:rPr kumimoji="1" lang="zh-CN" altLang="en-US" dirty="0"/>
              <a:t>的研究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kumimoji="1" lang="zh-CN" altLang="en-US" dirty="0" smtClean="0"/>
              <a:t>方案设计</a:t>
            </a:r>
          </a:p>
          <a:p>
            <a:pPr lvl="1"/>
            <a:r>
              <a:rPr kumimoji="1" lang="zh-CN" altLang="en-US" dirty="0" smtClean="0"/>
              <a:t>　应用放置</a:t>
            </a:r>
            <a:r>
              <a:rPr kumimoji="1" lang="en-US" altLang="zh-CN" dirty="0" smtClean="0"/>
              <a:t>&gt;</a:t>
            </a:r>
            <a:r>
              <a:rPr kumimoji="1" lang="zh-CN" altLang="en-US" dirty="0" smtClean="0"/>
              <a:t>根据租户服务需求放置应用和</a:t>
            </a:r>
          </a:p>
          <a:p>
            <a:pPr lvl="1"/>
            <a:endParaRPr kumimoji="1" lang="zh-CN" altLang="en-US" dirty="0"/>
          </a:p>
          <a:p>
            <a:pPr lvl="1"/>
            <a:endParaRPr kumimoji="1" lang="zh-CN" altLang="en-US" dirty="0" smtClean="0"/>
          </a:p>
          <a:p>
            <a:pPr lvl="1"/>
            <a:endParaRPr kumimoji="1" lang="zh-CN" altLang="en-US" dirty="0"/>
          </a:p>
          <a:p>
            <a:pPr lvl="1"/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Rate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Control</a:t>
            </a:r>
            <a:r>
              <a:rPr kumimoji="1" lang="zh-CN" altLang="en-US" dirty="0" smtClean="0"/>
              <a:t> </a:t>
            </a:r>
          </a:p>
          <a:p>
            <a:pPr lvl="2"/>
            <a:r>
              <a:rPr kumimoji="1" lang="zh-CN" altLang="en-US" dirty="0" smtClean="0"/>
              <a:t>保证应用的带宽，需要在底层传输层方面加限制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144" y="2676396"/>
            <a:ext cx="6365358" cy="153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三</a:t>
            </a:r>
            <a:r>
              <a:rPr lang="en-US" altLang="zh-CN" dirty="0"/>
              <a:t>. </a:t>
            </a:r>
            <a:r>
              <a:rPr lang="zh-CN" altLang="en-US" dirty="0"/>
              <a:t>研究内容及拟解决的主要</a:t>
            </a:r>
            <a:r>
              <a:rPr lang="zh-CN" altLang="en-US" dirty="0" smtClean="0"/>
              <a:t>问题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93321" y="2342121"/>
            <a:ext cx="655730" cy="3245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600" b="1" dirty="0" smtClean="0"/>
              <a:t>面向服务的数据中心网络服务方案</a:t>
            </a:r>
            <a:endParaRPr kumimoji="1" lang="zh-CN" altLang="en-US" sz="1600" b="1" dirty="0"/>
          </a:p>
        </p:txBody>
      </p:sp>
      <p:cxnSp>
        <p:nvCxnSpPr>
          <p:cNvPr id="5" name="直线箭头连接符 4"/>
          <p:cNvCxnSpPr>
            <a:stCxn id="3" idx="3"/>
            <a:endCxn id="24" idx="1"/>
          </p:cNvCxnSpPr>
          <p:nvPr/>
        </p:nvCxnSpPr>
        <p:spPr>
          <a:xfrm flipV="1">
            <a:off x="1749051" y="3964732"/>
            <a:ext cx="101049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759548" y="2342120"/>
            <a:ext cx="627530" cy="3245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600" b="1" dirty="0" smtClean="0"/>
              <a:t>数据中心网络服务应用需求模型</a:t>
            </a:r>
            <a:endParaRPr kumimoji="1" lang="zh-CN" altLang="en-US" sz="1600" b="1" dirty="0"/>
          </a:p>
        </p:txBody>
      </p:sp>
      <p:cxnSp>
        <p:nvCxnSpPr>
          <p:cNvPr id="17" name="直线箭头连接符 16"/>
          <p:cNvCxnSpPr/>
          <p:nvPr/>
        </p:nvCxnSpPr>
        <p:spPr>
          <a:xfrm flipV="1">
            <a:off x="3371064" y="4658072"/>
            <a:ext cx="105624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4445173" y="2459652"/>
            <a:ext cx="3716149" cy="11255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  <a:p>
            <a:pPr algn="ctr"/>
            <a:endParaRPr kumimoji="1" lang="zh-CN" altLang="en-US" dirty="0"/>
          </a:p>
          <a:p>
            <a:pPr algn="ctr"/>
            <a:r>
              <a:rPr kumimoji="1" lang="en-US" altLang="zh-CN" sz="1600" dirty="0">
                <a:solidFill>
                  <a:srgbClr val="FF0000"/>
                </a:solidFill>
              </a:rPr>
              <a:t>Intra-DC</a:t>
            </a:r>
            <a:r>
              <a:rPr kumimoji="1" lang="zh-CN" altLang="en-US" sz="1600" dirty="0">
                <a:solidFill>
                  <a:srgbClr val="FF0000"/>
                </a:solidFill>
              </a:rPr>
              <a:t>优化研究</a:t>
            </a:r>
          </a:p>
          <a:p>
            <a:pPr algn="ctr"/>
            <a:endParaRPr kumimoji="1" lang="zh-CN" altLang="en-US" sz="1600" dirty="0"/>
          </a:p>
        </p:txBody>
      </p:sp>
      <p:sp>
        <p:nvSpPr>
          <p:cNvPr id="36" name="矩形 35"/>
          <p:cNvSpPr/>
          <p:nvPr/>
        </p:nvSpPr>
        <p:spPr>
          <a:xfrm>
            <a:off x="4429686" y="4071193"/>
            <a:ext cx="3700553" cy="1203667"/>
          </a:xfrm>
          <a:prstGeom prst="rect">
            <a:avLst/>
          </a:prstGeom>
          <a:ln w="12700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  <a:p>
            <a:pPr algn="ctr"/>
            <a:endParaRPr kumimoji="1" lang="zh-CN" altLang="en-US" sz="1600" b="1" dirty="0" smtClean="0"/>
          </a:p>
          <a:p>
            <a:pPr algn="ctr"/>
            <a:r>
              <a:rPr kumimoji="1" lang="en-US" altLang="zh-CN" sz="1600" dirty="0">
                <a:solidFill>
                  <a:srgbClr val="FF0000"/>
                </a:solidFill>
              </a:rPr>
              <a:t>Inter-DC</a:t>
            </a:r>
            <a:r>
              <a:rPr kumimoji="1" lang="zh-CN" altLang="en-US" sz="1600" dirty="0">
                <a:solidFill>
                  <a:srgbClr val="FF0000"/>
                </a:solidFill>
              </a:rPr>
              <a:t>优化研究</a:t>
            </a:r>
          </a:p>
        </p:txBody>
      </p:sp>
      <p:sp>
        <p:nvSpPr>
          <p:cNvPr id="49" name="矩形 48"/>
          <p:cNvSpPr/>
          <p:nvPr/>
        </p:nvSpPr>
        <p:spPr>
          <a:xfrm>
            <a:off x="4716699" y="4194469"/>
            <a:ext cx="1346200" cy="682326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DC-DC</a:t>
            </a:r>
            <a:r>
              <a:rPr kumimoji="1" lang="zh-CN" altLang="en-US" sz="1600" dirty="0" smtClean="0"/>
              <a:t>之间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集中式</a:t>
            </a:r>
            <a:r>
              <a:rPr kumimoji="1" lang="zh-CN" altLang="en-US" sz="1600" dirty="0" smtClean="0"/>
              <a:t>优化</a:t>
            </a:r>
            <a:endParaRPr kumimoji="1" lang="zh-CN" altLang="en-US" sz="1600" dirty="0"/>
          </a:p>
        </p:txBody>
      </p:sp>
      <p:sp>
        <p:nvSpPr>
          <p:cNvPr id="50" name="矩形 49"/>
          <p:cNvSpPr/>
          <p:nvPr/>
        </p:nvSpPr>
        <p:spPr>
          <a:xfrm>
            <a:off x="6634358" y="4187325"/>
            <a:ext cx="1452283" cy="689470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数据中心之间保证应用性能研究</a:t>
            </a:r>
            <a:endParaRPr kumimoji="1" lang="zh-CN" altLang="en-US" sz="1600" dirty="0"/>
          </a:p>
        </p:txBody>
      </p:sp>
      <p:cxnSp>
        <p:nvCxnSpPr>
          <p:cNvPr id="51" name="直线箭头连接符 50"/>
          <p:cNvCxnSpPr/>
          <p:nvPr/>
        </p:nvCxnSpPr>
        <p:spPr>
          <a:xfrm flipV="1">
            <a:off x="6108611" y="4586493"/>
            <a:ext cx="591483" cy="47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4657651" y="2633749"/>
            <a:ext cx="1346200" cy="679550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端到端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分布式</a:t>
            </a:r>
            <a:r>
              <a:rPr kumimoji="1" lang="zh-CN" altLang="en-US" sz="1600" dirty="0" smtClean="0"/>
              <a:t>优化</a:t>
            </a:r>
            <a:endParaRPr kumimoji="1" lang="zh-CN" altLang="en-US" sz="1600" dirty="0"/>
          </a:p>
        </p:txBody>
      </p:sp>
      <p:sp>
        <p:nvSpPr>
          <p:cNvPr id="56" name="矩形 55"/>
          <p:cNvSpPr/>
          <p:nvPr/>
        </p:nvSpPr>
        <p:spPr>
          <a:xfrm>
            <a:off x="6591647" y="2665793"/>
            <a:ext cx="1438275" cy="679550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基于期限的拥塞控制研究</a:t>
            </a:r>
            <a:endParaRPr kumimoji="1" lang="zh-CN" altLang="en-US" sz="1600" dirty="0"/>
          </a:p>
        </p:txBody>
      </p:sp>
      <p:cxnSp>
        <p:nvCxnSpPr>
          <p:cNvPr id="88" name="直线箭头连接符 87"/>
          <p:cNvCxnSpPr/>
          <p:nvPr/>
        </p:nvCxnSpPr>
        <p:spPr>
          <a:xfrm flipV="1">
            <a:off x="6000164" y="3005568"/>
            <a:ext cx="591483" cy="47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10778637" y="2321547"/>
            <a:ext cx="627530" cy="3245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600" b="1" dirty="0" smtClean="0"/>
              <a:t>数据中心</a:t>
            </a:r>
            <a:r>
              <a:rPr kumimoji="1" lang="zh-CN" altLang="en-US" sz="1600" b="1" smtClean="0"/>
              <a:t>测试床验证</a:t>
            </a:r>
            <a:endParaRPr kumimoji="1" lang="zh-CN" altLang="en-US" sz="1600" b="1" dirty="0"/>
          </a:p>
        </p:txBody>
      </p:sp>
      <p:cxnSp>
        <p:nvCxnSpPr>
          <p:cNvPr id="107" name="直线箭头连接符 106"/>
          <p:cNvCxnSpPr/>
          <p:nvPr/>
        </p:nvCxnSpPr>
        <p:spPr>
          <a:xfrm>
            <a:off x="3088014" y="1467475"/>
            <a:ext cx="0" cy="8746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肘形连接符 109"/>
          <p:cNvCxnSpPr>
            <a:stCxn id="99" idx="0"/>
          </p:cNvCxnSpPr>
          <p:nvPr/>
        </p:nvCxnSpPr>
        <p:spPr>
          <a:xfrm rot="16200000" flipV="1">
            <a:off x="6657414" y="-2113441"/>
            <a:ext cx="865588" cy="8004388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/>
          <p:cNvSpPr/>
          <p:nvPr/>
        </p:nvSpPr>
        <p:spPr>
          <a:xfrm>
            <a:off x="10501792" y="2217177"/>
            <a:ext cx="1217024" cy="339226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7" name="直线箭头连接符 36"/>
          <p:cNvCxnSpPr>
            <a:endCxn id="35" idx="1"/>
          </p:cNvCxnSpPr>
          <p:nvPr/>
        </p:nvCxnSpPr>
        <p:spPr>
          <a:xfrm>
            <a:off x="3398779" y="3022411"/>
            <a:ext cx="10463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8886297" y="2485386"/>
            <a:ext cx="1117245" cy="28452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  <a:p>
            <a:pPr algn="ctr"/>
            <a:endParaRPr kumimoji="1" lang="zh-CN" altLang="en-US" dirty="0"/>
          </a:p>
          <a:p>
            <a:pPr algn="ctr"/>
            <a:r>
              <a:rPr kumimoji="1" lang="zh-CN" altLang="en-US" sz="1600" b="1" dirty="0" smtClean="0">
                <a:solidFill>
                  <a:srgbClr val="FF0000"/>
                </a:solidFill>
              </a:rPr>
              <a:t>应用部署方案</a:t>
            </a:r>
          </a:p>
          <a:p>
            <a:pPr algn="ctr"/>
            <a:endParaRPr kumimoji="1" lang="zh-CN" altLang="en-US" sz="1600" dirty="0"/>
          </a:p>
        </p:txBody>
      </p:sp>
      <p:sp>
        <p:nvSpPr>
          <p:cNvPr id="47" name="矩形 46"/>
          <p:cNvSpPr/>
          <p:nvPr/>
        </p:nvSpPr>
        <p:spPr>
          <a:xfrm>
            <a:off x="8986563" y="2633749"/>
            <a:ext cx="936351" cy="1274265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保证租户应用性能研究</a:t>
            </a:r>
            <a:endParaRPr kumimoji="1" lang="zh-CN" altLang="en-US" sz="1600" dirty="0"/>
          </a:p>
        </p:txBody>
      </p:sp>
      <p:cxnSp>
        <p:nvCxnSpPr>
          <p:cNvPr id="48" name="直线箭头连接符 47"/>
          <p:cNvCxnSpPr>
            <a:endCxn id="46" idx="1"/>
          </p:cNvCxnSpPr>
          <p:nvPr/>
        </p:nvCxnSpPr>
        <p:spPr>
          <a:xfrm>
            <a:off x="8161322" y="2966532"/>
            <a:ext cx="724975" cy="941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>
            <a:endCxn id="46" idx="1"/>
          </p:cNvCxnSpPr>
          <p:nvPr/>
        </p:nvCxnSpPr>
        <p:spPr>
          <a:xfrm flipV="1">
            <a:off x="8130239" y="3908014"/>
            <a:ext cx="756058" cy="7172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>
            <a:stCxn id="46" idx="3"/>
          </p:cNvCxnSpPr>
          <p:nvPr/>
        </p:nvCxnSpPr>
        <p:spPr>
          <a:xfrm>
            <a:off x="10003542" y="3908014"/>
            <a:ext cx="7750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13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数据中心测试床验证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测试床</a:t>
            </a:r>
            <a:endParaRPr lang="en-US" altLang="zh-CN" dirty="0"/>
          </a:p>
          <a:p>
            <a:pPr lvl="1"/>
            <a:r>
              <a:rPr lang="en-US" altLang="zh-CN" dirty="0"/>
              <a:t>863</a:t>
            </a:r>
            <a:r>
              <a:rPr lang="zh-CN" altLang="en-US" dirty="0"/>
              <a:t>项目“</a:t>
            </a:r>
            <a:r>
              <a:rPr lang="en-US" altLang="zh-CN" dirty="0"/>
              <a:t>SDN</a:t>
            </a:r>
            <a:r>
              <a:rPr lang="zh-CN" altLang="en-US" dirty="0"/>
              <a:t>验证与示范”的实验</a:t>
            </a:r>
            <a:r>
              <a:rPr lang="zh-CN" altLang="en-US" dirty="0" smtClean="0"/>
              <a:t>网</a:t>
            </a:r>
            <a:r>
              <a:rPr lang="en-US" altLang="zh-CN" dirty="0" smtClean="0"/>
              <a:t>:</a:t>
            </a:r>
            <a:r>
              <a:rPr lang="zh-CN" altLang="zh-CN" dirty="0" smtClean="0"/>
              <a:t>在</a:t>
            </a:r>
            <a:r>
              <a:rPr lang="en-US" altLang="zh-CN" dirty="0"/>
              <a:t>CNGI-CERNET2</a:t>
            </a:r>
            <a:r>
              <a:rPr lang="zh-CN" altLang="zh-CN" dirty="0"/>
              <a:t>上</a:t>
            </a:r>
            <a:r>
              <a:rPr lang="zh-CN" altLang="zh-CN" dirty="0" smtClean="0"/>
              <a:t>搭建</a:t>
            </a:r>
            <a:r>
              <a:rPr lang="zh-CN" altLang="en-US" dirty="0"/>
              <a:t>搭建包括 </a:t>
            </a:r>
            <a:r>
              <a:rPr lang="en-US" altLang="zh-CN" dirty="0"/>
              <a:t>9 </a:t>
            </a:r>
            <a:r>
              <a:rPr lang="zh-CN" altLang="en-US" dirty="0"/>
              <a:t>个城市</a:t>
            </a:r>
            <a:r>
              <a:rPr lang="en-US" altLang="zh-CN" dirty="0"/>
              <a:t>,13 </a:t>
            </a:r>
            <a:r>
              <a:rPr lang="zh-CN" altLang="en-US" dirty="0"/>
              <a:t>个 </a:t>
            </a:r>
            <a:r>
              <a:rPr lang="en-US" altLang="zh-CN" dirty="0"/>
              <a:t>SDN </a:t>
            </a:r>
            <a:r>
              <a:rPr lang="zh-CN" altLang="en-US" dirty="0"/>
              <a:t>核心节点 的 </a:t>
            </a:r>
            <a:r>
              <a:rPr lang="en-US" altLang="zh-CN" dirty="0"/>
              <a:t>SDN </a:t>
            </a:r>
            <a:r>
              <a:rPr lang="zh-CN" altLang="en-US" dirty="0"/>
              <a:t>跨区域异地示范试验系统</a:t>
            </a:r>
            <a:r>
              <a:rPr lang="en-US" altLang="zh-CN" dirty="0"/>
              <a:t>,</a:t>
            </a:r>
            <a:r>
              <a:rPr lang="zh-CN" altLang="en-US" dirty="0"/>
              <a:t>并进行 </a:t>
            </a:r>
            <a:r>
              <a:rPr lang="en-US" altLang="zh-CN" dirty="0"/>
              <a:t>3 </a:t>
            </a:r>
            <a:r>
              <a:rPr lang="zh-CN" altLang="en-US" dirty="0"/>
              <a:t>个数据中心的建设 </a:t>
            </a:r>
            <a:endParaRPr lang="zh-CN" altLang="en-US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进行算法的评估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99" y="3625315"/>
            <a:ext cx="3951628" cy="268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9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主要内容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hlink"/>
                </a:solidFill>
              </a:rPr>
              <a:t>一</a:t>
            </a:r>
            <a:r>
              <a:rPr lang="en-US" altLang="zh-CN">
                <a:solidFill>
                  <a:schemeClr val="hlink"/>
                </a:solidFill>
              </a:rPr>
              <a:t>. </a:t>
            </a:r>
            <a:r>
              <a:rPr lang="zh-CN" altLang="en-US">
                <a:solidFill>
                  <a:schemeClr val="hlink"/>
                </a:solidFill>
              </a:rPr>
              <a:t>选题背景、目的及意义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hlink"/>
                </a:solidFill>
              </a:rPr>
              <a:t>二</a:t>
            </a:r>
            <a:r>
              <a:rPr lang="en-US" altLang="zh-CN">
                <a:solidFill>
                  <a:schemeClr val="hlink"/>
                </a:solidFill>
              </a:rPr>
              <a:t>. </a:t>
            </a:r>
            <a:r>
              <a:rPr lang="zh-CN" altLang="en-US">
                <a:solidFill>
                  <a:schemeClr val="hlink"/>
                </a:solidFill>
              </a:rPr>
              <a:t>国内外研究现状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accent2"/>
                </a:solidFill>
              </a:rPr>
              <a:t>三</a:t>
            </a:r>
            <a:r>
              <a:rPr lang="en-US" altLang="zh-CN">
                <a:solidFill>
                  <a:schemeClr val="accent2"/>
                </a:solidFill>
              </a:rPr>
              <a:t>. </a:t>
            </a:r>
            <a:r>
              <a:rPr lang="zh-CN" altLang="en-US">
                <a:solidFill>
                  <a:schemeClr val="accent2"/>
                </a:solidFill>
              </a:rPr>
              <a:t>研究内容及拟解决的主要问题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accent2"/>
                </a:solidFill>
              </a:rPr>
              <a:t>四</a:t>
            </a:r>
            <a:r>
              <a:rPr lang="en-US" altLang="zh-CN">
                <a:solidFill>
                  <a:schemeClr val="accent2"/>
                </a:solidFill>
              </a:rPr>
              <a:t>. </a:t>
            </a:r>
            <a:r>
              <a:rPr lang="zh-CN" altLang="en-US">
                <a:solidFill>
                  <a:schemeClr val="accent2"/>
                </a:solidFill>
              </a:rPr>
              <a:t>研究方案及可行性分析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charset="0"/>
                <a:ea typeface="黑体" charset="0"/>
              </a:rPr>
              <a:t>五</a:t>
            </a:r>
            <a:r>
              <a:rPr lang="en-US" altLang="zh-CN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charset="0"/>
                <a:ea typeface="黑体" charset="0"/>
              </a:rPr>
              <a:t>. </a:t>
            </a:r>
            <a:r>
              <a:rPr lang="zh-CN" altLang="en-US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charset="0"/>
                <a:ea typeface="黑体" charset="0"/>
              </a:rPr>
              <a:t>可能的创新点及预期成果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accent2"/>
                </a:solidFill>
              </a:rPr>
              <a:t>六</a:t>
            </a:r>
            <a:r>
              <a:rPr lang="en-US" altLang="zh-CN">
                <a:solidFill>
                  <a:schemeClr val="accent2"/>
                </a:solidFill>
              </a:rPr>
              <a:t>. </a:t>
            </a:r>
            <a:r>
              <a:rPr lang="zh-CN" altLang="en-US">
                <a:solidFill>
                  <a:schemeClr val="accent2"/>
                </a:solidFill>
              </a:rPr>
              <a:t>进度计划安排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accent2"/>
                </a:solidFill>
              </a:rPr>
              <a:t>七</a:t>
            </a:r>
            <a:r>
              <a:rPr lang="en-US" altLang="zh-CN">
                <a:solidFill>
                  <a:schemeClr val="accent2"/>
                </a:solidFill>
              </a:rPr>
              <a:t>. </a:t>
            </a:r>
            <a:r>
              <a:rPr lang="zh-CN" altLang="en-US">
                <a:solidFill>
                  <a:schemeClr val="accent2"/>
                </a:solidFill>
              </a:rPr>
              <a:t>已有研究成果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accent2"/>
                </a:solidFill>
              </a:rPr>
              <a:t>八</a:t>
            </a:r>
            <a:r>
              <a:rPr lang="en-US" altLang="zh-CN">
                <a:solidFill>
                  <a:schemeClr val="accent2"/>
                </a:solidFill>
              </a:rPr>
              <a:t>. </a:t>
            </a:r>
            <a:r>
              <a:rPr lang="zh-CN" altLang="en-US">
                <a:solidFill>
                  <a:schemeClr val="accent2"/>
                </a:solidFill>
              </a:rPr>
              <a:t>参考文献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9409113" y="1570038"/>
            <a:ext cx="9969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hlink"/>
                </a:solidFill>
                <a:latin typeface="Arial" charset="0"/>
              </a:rPr>
              <a:t>文献</a:t>
            </a:r>
          </a:p>
          <a:p>
            <a:pPr eaLnBrk="1" hangingPunct="1"/>
            <a:r>
              <a:rPr lang="zh-CN" altLang="en-US" sz="3200">
                <a:solidFill>
                  <a:schemeClr val="hlink"/>
                </a:solidFill>
                <a:latin typeface="Arial" charset="0"/>
              </a:rPr>
              <a:t>综述</a:t>
            </a: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9609139" y="3068639"/>
            <a:ext cx="59503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选</a:t>
            </a:r>
          </a:p>
          <a:p>
            <a:pPr eaLnBrk="1" hangingPunct="1">
              <a:defRPr/>
            </a:pPr>
            <a: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题</a:t>
            </a:r>
            <a:b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报</a:t>
            </a:r>
          </a:p>
          <a:p>
            <a:pPr eaLnBrk="1" hangingPunct="1">
              <a:defRPr/>
            </a:pPr>
            <a: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告</a:t>
            </a:r>
          </a:p>
        </p:txBody>
      </p:sp>
      <p:sp>
        <p:nvSpPr>
          <p:cNvPr id="69638" name="Line 6"/>
          <p:cNvSpPr>
            <a:spLocks noChangeShapeType="1"/>
          </p:cNvSpPr>
          <p:nvPr/>
        </p:nvSpPr>
        <p:spPr bwMode="auto">
          <a:xfrm>
            <a:off x="2063750" y="2636838"/>
            <a:ext cx="8280400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04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五</a:t>
            </a:r>
            <a:r>
              <a:rPr lang="en-US" altLang="zh-CN"/>
              <a:t>. </a:t>
            </a:r>
            <a:r>
              <a:rPr lang="zh-CN" altLang="en-US"/>
              <a:t>可能的创新点及预期成果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9882" y="1492624"/>
            <a:ext cx="10053917" cy="5068888"/>
          </a:xfrm>
        </p:spPr>
        <p:txBody>
          <a:bodyPr/>
          <a:lstStyle/>
          <a:p>
            <a:pPr eaLnBrk="1" hangingPunct="1"/>
            <a:r>
              <a:rPr lang="zh-CN" altLang="en-US" sz="2800" dirty="0"/>
              <a:t>可能的创新点</a:t>
            </a:r>
          </a:p>
          <a:p>
            <a:pPr lvl="1" eaLnBrk="1" hangingPunct="1"/>
            <a:r>
              <a:rPr lang="zh-CN" altLang="en-US" sz="2400" dirty="0" smtClean="0"/>
              <a:t>对应用在数据中心之间性能保障提出需求模型</a:t>
            </a:r>
          </a:p>
          <a:p>
            <a:pPr lvl="1" eaLnBrk="1" hangingPunct="1"/>
            <a:r>
              <a:rPr lang="zh-CN" altLang="en-US" sz="2400" dirty="0" smtClean="0"/>
              <a:t>提出分布式保证应用性能方法</a:t>
            </a:r>
            <a:endParaRPr lang="zh-CN" altLang="en-US" sz="2400" dirty="0"/>
          </a:p>
          <a:p>
            <a:pPr lvl="1" eaLnBrk="1" hangingPunct="1"/>
            <a:r>
              <a:rPr lang="zh-CN" altLang="en-US" sz="2400" dirty="0" smtClean="0"/>
              <a:t>提出集中式保证应用性能方法</a:t>
            </a:r>
          </a:p>
          <a:p>
            <a:pPr lvl="1" eaLnBrk="1" hangingPunct="1"/>
            <a:r>
              <a:rPr lang="zh-CN" altLang="en-US" sz="2400" dirty="0" smtClean="0"/>
              <a:t>提出保证租户应用性能策略</a:t>
            </a:r>
            <a:endParaRPr lang="zh-CN" altLang="en-US" sz="2800" dirty="0" smtClean="0"/>
          </a:p>
          <a:p>
            <a:pPr eaLnBrk="1" hangingPunct="1"/>
            <a:r>
              <a:rPr lang="zh-CN" altLang="en-US" sz="2800" dirty="0" smtClean="0"/>
              <a:t>预期</a:t>
            </a:r>
            <a:r>
              <a:rPr lang="zh-CN" altLang="en-US" sz="2800" dirty="0"/>
              <a:t>成果</a:t>
            </a:r>
          </a:p>
          <a:p>
            <a:pPr lvl="1" eaLnBrk="1" hangingPunct="1"/>
            <a:r>
              <a:rPr lang="zh-CN" altLang="en-US" sz="2400" dirty="0" smtClean="0"/>
              <a:t>发表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～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篇</a:t>
            </a:r>
            <a:r>
              <a:rPr lang="zh-CN" altLang="en-US" sz="2400" dirty="0"/>
              <a:t>高质量的学术论文</a:t>
            </a:r>
          </a:p>
          <a:p>
            <a:pPr lvl="1" eaLnBrk="1" hangingPunct="1"/>
            <a:r>
              <a:rPr lang="zh-CN" altLang="en-US" sz="2400" dirty="0" smtClean="0"/>
              <a:t>搭建数据中心集中式分布式应用传输测试</a:t>
            </a:r>
            <a:r>
              <a:rPr lang="zh-CN" altLang="en-US" sz="2400" dirty="0"/>
              <a:t>床</a:t>
            </a:r>
          </a:p>
        </p:txBody>
      </p:sp>
    </p:spTree>
    <p:extLst>
      <p:ext uri="{BB962C8B-B14F-4D97-AF65-F5344CB8AC3E}">
        <p14:creationId xmlns:p14="http://schemas.microsoft.com/office/powerpoint/2010/main" val="191568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主要内容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hlink"/>
                </a:solidFill>
              </a:rPr>
              <a:t>一</a:t>
            </a:r>
            <a:r>
              <a:rPr lang="en-US" altLang="zh-CN">
                <a:solidFill>
                  <a:schemeClr val="hlink"/>
                </a:solidFill>
              </a:rPr>
              <a:t>. </a:t>
            </a:r>
            <a:r>
              <a:rPr lang="zh-CN" altLang="en-US">
                <a:solidFill>
                  <a:schemeClr val="hlink"/>
                </a:solidFill>
              </a:rPr>
              <a:t>选题背景、目的及意义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hlink"/>
                </a:solidFill>
              </a:rPr>
              <a:t>二</a:t>
            </a:r>
            <a:r>
              <a:rPr lang="en-US" altLang="zh-CN">
                <a:solidFill>
                  <a:schemeClr val="hlink"/>
                </a:solidFill>
              </a:rPr>
              <a:t>. </a:t>
            </a:r>
            <a:r>
              <a:rPr lang="zh-CN" altLang="en-US">
                <a:solidFill>
                  <a:schemeClr val="hlink"/>
                </a:solidFill>
              </a:rPr>
              <a:t>国内外研究现状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accent2"/>
                </a:solidFill>
              </a:rPr>
              <a:t>三</a:t>
            </a:r>
            <a:r>
              <a:rPr lang="en-US" altLang="zh-CN">
                <a:solidFill>
                  <a:schemeClr val="accent2"/>
                </a:solidFill>
              </a:rPr>
              <a:t>. </a:t>
            </a:r>
            <a:r>
              <a:rPr lang="zh-CN" altLang="en-US">
                <a:solidFill>
                  <a:schemeClr val="accent2"/>
                </a:solidFill>
              </a:rPr>
              <a:t>研究内容及拟解决的主要问题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accent2"/>
                </a:solidFill>
              </a:rPr>
              <a:t>四</a:t>
            </a:r>
            <a:r>
              <a:rPr lang="en-US" altLang="zh-CN">
                <a:solidFill>
                  <a:schemeClr val="accent2"/>
                </a:solidFill>
              </a:rPr>
              <a:t>. </a:t>
            </a:r>
            <a:r>
              <a:rPr lang="zh-CN" altLang="en-US">
                <a:solidFill>
                  <a:schemeClr val="accent2"/>
                </a:solidFill>
              </a:rPr>
              <a:t>研究方案及可行性分析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accent2"/>
                </a:solidFill>
              </a:rPr>
              <a:t>五</a:t>
            </a:r>
            <a:r>
              <a:rPr lang="en-US" altLang="zh-CN">
                <a:solidFill>
                  <a:schemeClr val="accent2"/>
                </a:solidFill>
              </a:rPr>
              <a:t>. </a:t>
            </a:r>
            <a:r>
              <a:rPr lang="zh-CN" altLang="en-US">
                <a:solidFill>
                  <a:schemeClr val="accent2"/>
                </a:solidFill>
              </a:rPr>
              <a:t>可能的创新点及预期成果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charset="0"/>
                <a:ea typeface="黑体" charset="0"/>
              </a:rPr>
              <a:t>六</a:t>
            </a:r>
            <a:r>
              <a:rPr lang="en-US" altLang="zh-CN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charset="0"/>
                <a:ea typeface="黑体" charset="0"/>
              </a:rPr>
              <a:t>. </a:t>
            </a:r>
            <a:r>
              <a:rPr lang="zh-CN" altLang="en-US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charset="0"/>
                <a:ea typeface="黑体" charset="0"/>
              </a:rPr>
              <a:t>进度计划安排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accent2"/>
                </a:solidFill>
              </a:rPr>
              <a:t>七</a:t>
            </a:r>
            <a:r>
              <a:rPr lang="en-US" altLang="zh-CN">
                <a:solidFill>
                  <a:schemeClr val="accent2"/>
                </a:solidFill>
              </a:rPr>
              <a:t>. </a:t>
            </a:r>
            <a:r>
              <a:rPr lang="zh-CN" altLang="en-US">
                <a:solidFill>
                  <a:schemeClr val="accent2"/>
                </a:solidFill>
              </a:rPr>
              <a:t>已有研究成果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accent2"/>
                </a:solidFill>
              </a:rPr>
              <a:t>八</a:t>
            </a:r>
            <a:r>
              <a:rPr lang="en-US" altLang="zh-CN">
                <a:solidFill>
                  <a:schemeClr val="accent2"/>
                </a:solidFill>
              </a:rPr>
              <a:t>. </a:t>
            </a:r>
            <a:r>
              <a:rPr lang="zh-CN" altLang="en-US">
                <a:solidFill>
                  <a:schemeClr val="accent2"/>
                </a:solidFill>
              </a:rPr>
              <a:t>参考文献</a:t>
            </a:r>
          </a:p>
        </p:txBody>
      </p:sp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9409113" y="1570038"/>
            <a:ext cx="9969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hlink"/>
                </a:solidFill>
                <a:latin typeface="Arial" charset="0"/>
              </a:rPr>
              <a:t>文献</a:t>
            </a:r>
          </a:p>
          <a:p>
            <a:pPr eaLnBrk="1" hangingPunct="1"/>
            <a:r>
              <a:rPr lang="zh-CN" altLang="en-US" sz="3200">
                <a:solidFill>
                  <a:schemeClr val="hlink"/>
                </a:solidFill>
                <a:latin typeface="Arial" charset="0"/>
              </a:rPr>
              <a:t>综述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9609139" y="3068639"/>
            <a:ext cx="59503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选</a:t>
            </a:r>
          </a:p>
          <a:p>
            <a:pPr eaLnBrk="1" hangingPunct="1">
              <a:defRPr/>
            </a:pPr>
            <a: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题</a:t>
            </a:r>
            <a:b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报</a:t>
            </a:r>
          </a:p>
          <a:p>
            <a:pPr eaLnBrk="1" hangingPunct="1">
              <a:defRPr/>
            </a:pPr>
            <a: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告</a:t>
            </a:r>
          </a:p>
        </p:txBody>
      </p:sp>
      <p:sp>
        <p:nvSpPr>
          <p:cNvPr id="72710" name="Line 6"/>
          <p:cNvSpPr>
            <a:spLocks noChangeShapeType="1"/>
          </p:cNvSpPr>
          <p:nvPr/>
        </p:nvSpPr>
        <p:spPr bwMode="auto">
          <a:xfrm>
            <a:off x="2063750" y="2636838"/>
            <a:ext cx="8280400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3"/>
          <p:cNvGrpSpPr>
            <a:grpSpLocks/>
          </p:cNvGrpSpPr>
          <p:nvPr/>
        </p:nvGrpSpPr>
        <p:grpSpPr bwMode="auto">
          <a:xfrm>
            <a:off x="9120188" y="2492376"/>
            <a:ext cx="1295400" cy="1368425"/>
            <a:chOff x="4694" y="1525"/>
            <a:chExt cx="772" cy="816"/>
          </a:xfrm>
        </p:grpSpPr>
        <p:sp>
          <p:nvSpPr>
            <p:cNvPr id="37" name="Line 34"/>
            <p:cNvSpPr>
              <a:spLocks noChangeShapeType="1"/>
            </p:cNvSpPr>
            <p:nvPr/>
          </p:nvSpPr>
          <p:spPr bwMode="auto">
            <a:xfrm>
              <a:off x="5103" y="1525"/>
              <a:ext cx="1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000000">
                  <a:alpha val="74998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72" name="AutoShape 35"/>
            <p:cNvSpPr>
              <a:spLocks noChangeArrowheads="1"/>
            </p:cNvSpPr>
            <p:nvPr/>
          </p:nvSpPr>
          <p:spPr bwMode="auto">
            <a:xfrm>
              <a:off x="4694" y="2069"/>
              <a:ext cx="772" cy="272"/>
            </a:xfrm>
            <a:prstGeom prst="roundRect">
              <a:avLst>
                <a:gd name="adj" fmla="val 0"/>
              </a:avLst>
            </a:prstGeom>
            <a:noFill/>
            <a:ln w="9525">
              <a:solidFill>
                <a:srgbClr val="FC0128"/>
              </a:solidFill>
              <a:round/>
              <a:headEnd/>
              <a:tailEnd/>
            </a:ln>
            <a:effectLst>
              <a:prstShdw prst="shdw17" dist="17961" dir="2700000">
                <a:srgbClr val="970118">
                  <a:alpha val="74998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latin typeface="Arial" charset="0"/>
                </a:rPr>
                <a:t>撰写论文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latin typeface="Arial" charset="0"/>
                </a:rPr>
                <a:t>准备答辩</a:t>
              </a:r>
            </a:p>
          </p:txBody>
        </p:sp>
      </p:grpSp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六</a:t>
            </a:r>
            <a:r>
              <a:rPr lang="en-US" altLang="zh-CN"/>
              <a:t>. </a:t>
            </a:r>
            <a:r>
              <a:rPr lang="zh-CN" altLang="en-US"/>
              <a:t>进度计划安排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09801" y="1557339"/>
            <a:ext cx="8119734" cy="1089025"/>
            <a:chOff x="295" y="750"/>
            <a:chExt cx="5336" cy="776"/>
          </a:xfrm>
        </p:grpSpPr>
        <p:sp>
          <p:nvSpPr>
            <p:cNvPr id="73754" name="Rectangle 4"/>
            <p:cNvSpPr>
              <a:spLocks noChangeArrowheads="1"/>
            </p:cNvSpPr>
            <p:nvPr/>
          </p:nvSpPr>
          <p:spPr bwMode="auto">
            <a:xfrm>
              <a:off x="295" y="755"/>
              <a:ext cx="669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 smtClean="0">
                  <a:latin typeface="Arial" charset="0"/>
                  <a:ea typeface="楷体_GB2312" charset="0"/>
                </a:rPr>
                <a:t>2015.10</a:t>
              </a:r>
              <a:endParaRPr lang="en-US" altLang="zh-CN" sz="1800" b="1" dirty="0">
                <a:latin typeface="Arial" charset="0"/>
                <a:ea typeface="楷体_GB2312" charset="0"/>
              </a:endParaRPr>
            </a:p>
          </p:txBody>
        </p:sp>
        <p:sp>
          <p:nvSpPr>
            <p:cNvPr id="73755" name="AutoShape 5"/>
            <p:cNvSpPr>
              <a:spLocks noChangeArrowheads="1"/>
            </p:cNvSpPr>
            <p:nvPr/>
          </p:nvSpPr>
          <p:spPr bwMode="auto">
            <a:xfrm rot="-5400000">
              <a:off x="2880" y="-1151"/>
              <a:ext cx="182" cy="5171"/>
            </a:xfrm>
            <a:prstGeom prst="can">
              <a:avLst>
                <a:gd name="adj" fmla="val 70767"/>
              </a:avLst>
            </a:prstGeom>
            <a:gradFill rotWithShape="1">
              <a:gsLst>
                <a:gs pos="0">
                  <a:srgbClr val="FFFFFF"/>
                </a:gs>
                <a:gs pos="100000">
                  <a:schemeClr val="accent2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333399"/>
              </a:solidFill>
              <a:round/>
              <a:headEnd/>
              <a:tailEnd/>
            </a:ln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latin typeface="Arial" charset="0"/>
              </a:endParaRPr>
            </a:p>
          </p:txBody>
        </p:sp>
        <p:sp>
          <p:nvSpPr>
            <p:cNvPr id="73756" name="Rectangle 6"/>
            <p:cNvSpPr>
              <a:spLocks noChangeArrowheads="1"/>
            </p:cNvSpPr>
            <p:nvPr/>
          </p:nvSpPr>
          <p:spPr bwMode="auto">
            <a:xfrm>
              <a:off x="930" y="755"/>
              <a:ext cx="669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 smtClean="0">
                  <a:latin typeface="Arial" charset="0"/>
                  <a:ea typeface="楷体_GB2312" charset="0"/>
                </a:rPr>
                <a:t>2015.12</a:t>
              </a:r>
              <a:endParaRPr lang="en-US" altLang="zh-CN" sz="1800" b="1" dirty="0">
                <a:latin typeface="Arial" charset="0"/>
                <a:ea typeface="楷体_GB2312" charset="0"/>
              </a:endParaRPr>
            </a:p>
          </p:txBody>
        </p:sp>
        <p:sp>
          <p:nvSpPr>
            <p:cNvPr id="73757" name="Rectangle 7"/>
            <p:cNvSpPr>
              <a:spLocks noChangeArrowheads="1"/>
            </p:cNvSpPr>
            <p:nvPr/>
          </p:nvSpPr>
          <p:spPr bwMode="auto">
            <a:xfrm>
              <a:off x="1609" y="755"/>
              <a:ext cx="585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 smtClean="0">
                  <a:latin typeface="Arial" charset="0"/>
                  <a:ea typeface="楷体_GB2312" charset="0"/>
                </a:rPr>
                <a:t>2016.3</a:t>
              </a:r>
              <a:endParaRPr lang="en-US" altLang="zh-CN" sz="1800" b="1" dirty="0">
                <a:latin typeface="Arial" charset="0"/>
                <a:ea typeface="楷体_GB2312" charset="0"/>
              </a:endParaRPr>
            </a:p>
          </p:txBody>
        </p:sp>
        <p:sp>
          <p:nvSpPr>
            <p:cNvPr id="73758" name="Rectangle 8"/>
            <p:cNvSpPr>
              <a:spLocks noChangeArrowheads="1"/>
            </p:cNvSpPr>
            <p:nvPr/>
          </p:nvSpPr>
          <p:spPr bwMode="auto">
            <a:xfrm>
              <a:off x="5046" y="750"/>
              <a:ext cx="585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 smtClean="0">
                  <a:latin typeface="Arial" charset="0"/>
                </a:rPr>
                <a:t>2018.3</a:t>
              </a:r>
              <a:endParaRPr lang="en-US" altLang="zh-CN" sz="1800" b="1" dirty="0">
                <a:latin typeface="Arial" charset="0"/>
              </a:endParaRPr>
            </a:p>
          </p:txBody>
        </p:sp>
        <p:sp>
          <p:nvSpPr>
            <p:cNvPr id="73759" name="Rectangle 9"/>
            <p:cNvSpPr>
              <a:spLocks noChangeArrowheads="1"/>
            </p:cNvSpPr>
            <p:nvPr/>
          </p:nvSpPr>
          <p:spPr bwMode="auto">
            <a:xfrm>
              <a:off x="4365" y="755"/>
              <a:ext cx="585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 smtClean="0">
                  <a:latin typeface="Arial" charset="0"/>
                  <a:ea typeface="楷体_GB2312" charset="0"/>
                </a:rPr>
                <a:t>2017.9</a:t>
              </a:r>
              <a:endParaRPr lang="en-US" altLang="zh-CN" sz="1800" b="1" dirty="0">
                <a:latin typeface="Arial" charset="0"/>
                <a:ea typeface="楷体_GB2312" charset="0"/>
              </a:endParaRPr>
            </a:p>
          </p:txBody>
        </p:sp>
        <p:sp>
          <p:nvSpPr>
            <p:cNvPr id="73760" name="Rectangle 10"/>
            <p:cNvSpPr>
              <a:spLocks noChangeArrowheads="1"/>
            </p:cNvSpPr>
            <p:nvPr/>
          </p:nvSpPr>
          <p:spPr bwMode="auto">
            <a:xfrm>
              <a:off x="3650" y="755"/>
              <a:ext cx="585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 smtClean="0">
                  <a:latin typeface="Arial" charset="0"/>
                  <a:ea typeface="楷体_GB2312" charset="0"/>
                </a:rPr>
                <a:t>2017.3</a:t>
              </a:r>
              <a:endParaRPr lang="en-US" altLang="zh-CN" sz="1800" b="1" dirty="0">
                <a:latin typeface="Arial" charset="0"/>
                <a:ea typeface="楷体_GB2312" charset="0"/>
              </a:endParaRPr>
            </a:p>
          </p:txBody>
        </p:sp>
        <p:sp>
          <p:nvSpPr>
            <p:cNvPr id="73761" name="Rectangle 11"/>
            <p:cNvSpPr>
              <a:spLocks noChangeArrowheads="1"/>
            </p:cNvSpPr>
            <p:nvPr/>
          </p:nvSpPr>
          <p:spPr bwMode="auto">
            <a:xfrm>
              <a:off x="2290" y="750"/>
              <a:ext cx="585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 smtClean="0">
                  <a:latin typeface="Arial" charset="0"/>
                  <a:ea typeface="楷体_GB2312" charset="0"/>
                </a:rPr>
                <a:t>2016.6</a:t>
              </a:r>
              <a:endParaRPr lang="en-US" altLang="zh-CN" sz="1800" b="1" dirty="0">
                <a:latin typeface="Arial" charset="0"/>
                <a:ea typeface="楷体_GB2312" charset="0"/>
              </a:endParaRPr>
            </a:p>
          </p:txBody>
        </p:sp>
        <p:sp>
          <p:nvSpPr>
            <p:cNvPr id="73762" name="Rectangle 12"/>
            <p:cNvSpPr>
              <a:spLocks noChangeArrowheads="1"/>
            </p:cNvSpPr>
            <p:nvPr/>
          </p:nvSpPr>
          <p:spPr bwMode="auto">
            <a:xfrm>
              <a:off x="2971" y="755"/>
              <a:ext cx="669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 smtClean="0">
                  <a:latin typeface="Arial" charset="0"/>
                  <a:ea typeface="楷体_GB2312" charset="0"/>
                </a:rPr>
                <a:t>2016.12</a:t>
              </a:r>
              <a:endParaRPr lang="en-US" altLang="zh-CN" sz="1800" b="1" dirty="0">
                <a:latin typeface="Arial" charset="0"/>
                <a:ea typeface="楷体_GB2312" charset="0"/>
              </a:endParaRPr>
            </a:p>
          </p:txBody>
        </p:sp>
        <p:sp>
          <p:nvSpPr>
            <p:cNvPr id="73763" name="Line 13"/>
            <p:cNvSpPr>
              <a:spLocks noChangeShapeType="1"/>
            </p:cNvSpPr>
            <p:nvPr/>
          </p:nvSpPr>
          <p:spPr bwMode="auto">
            <a:xfrm>
              <a:off x="567" y="981"/>
              <a:ext cx="1" cy="361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endParaRPr lang="zh-CN" altLang="en-US"/>
            </a:p>
          </p:txBody>
        </p:sp>
        <p:sp>
          <p:nvSpPr>
            <p:cNvPr id="73764" name="Line 14"/>
            <p:cNvSpPr>
              <a:spLocks noChangeShapeType="1"/>
            </p:cNvSpPr>
            <p:nvPr/>
          </p:nvSpPr>
          <p:spPr bwMode="auto">
            <a:xfrm>
              <a:off x="1248" y="981"/>
              <a:ext cx="1" cy="361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endParaRPr lang="zh-CN" altLang="en-US"/>
            </a:p>
          </p:txBody>
        </p:sp>
        <p:sp>
          <p:nvSpPr>
            <p:cNvPr id="73765" name="Line 15"/>
            <p:cNvSpPr>
              <a:spLocks noChangeShapeType="1"/>
            </p:cNvSpPr>
            <p:nvPr/>
          </p:nvSpPr>
          <p:spPr bwMode="auto">
            <a:xfrm>
              <a:off x="1928" y="981"/>
              <a:ext cx="1" cy="361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endParaRPr lang="zh-CN" altLang="en-US"/>
            </a:p>
          </p:txBody>
        </p:sp>
        <p:sp>
          <p:nvSpPr>
            <p:cNvPr id="73766" name="Line 16"/>
            <p:cNvSpPr>
              <a:spLocks noChangeShapeType="1"/>
            </p:cNvSpPr>
            <p:nvPr/>
          </p:nvSpPr>
          <p:spPr bwMode="auto">
            <a:xfrm>
              <a:off x="2608" y="981"/>
              <a:ext cx="1" cy="361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endParaRPr lang="zh-CN" altLang="en-US"/>
            </a:p>
          </p:txBody>
        </p:sp>
        <p:sp>
          <p:nvSpPr>
            <p:cNvPr id="73767" name="Line 17"/>
            <p:cNvSpPr>
              <a:spLocks noChangeShapeType="1"/>
            </p:cNvSpPr>
            <p:nvPr/>
          </p:nvSpPr>
          <p:spPr bwMode="auto">
            <a:xfrm>
              <a:off x="3288" y="981"/>
              <a:ext cx="1" cy="361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endParaRPr lang="zh-CN" altLang="en-US"/>
            </a:p>
          </p:txBody>
        </p:sp>
        <p:sp>
          <p:nvSpPr>
            <p:cNvPr id="73768" name="Line 18"/>
            <p:cNvSpPr>
              <a:spLocks noChangeShapeType="1"/>
            </p:cNvSpPr>
            <p:nvPr/>
          </p:nvSpPr>
          <p:spPr bwMode="auto">
            <a:xfrm>
              <a:off x="3968" y="981"/>
              <a:ext cx="1" cy="361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endParaRPr lang="zh-CN" altLang="en-US"/>
            </a:p>
          </p:txBody>
        </p:sp>
        <p:sp>
          <p:nvSpPr>
            <p:cNvPr id="73769" name="Line 19"/>
            <p:cNvSpPr>
              <a:spLocks noChangeShapeType="1"/>
            </p:cNvSpPr>
            <p:nvPr/>
          </p:nvSpPr>
          <p:spPr bwMode="auto">
            <a:xfrm>
              <a:off x="4705" y="981"/>
              <a:ext cx="1" cy="361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endParaRPr lang="zh-CN" altLang="en-US"/>
            </a:p>
          </p:txBody>
        </p:sp>
        <p:sp>
          <p:nvSpPr>
            <p:cNvPr id="73770" name="Line 20"/>
            <p:cNvSpPr>
              <a:spLocks noChangeShapeType="1"/>
            </p:cNvSpPr>
            <p:nvPr/>
          </p:nvSpPr>
          <p:spPr bwMode="auto">
            <a:xfrm>
              <a:off x="5362" y="981"/>
              <a:ext cx="1" cy="361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endParaRPr lang="zh-CN" altLang="en-US"/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1670050" y="2636839"/>
            <a:ext cx="1735138" cy="1144587"/>
            <a:chOff x="340" y="1525"/>
            <a:chExt cx="998" cy="816"/>
          </a:xfrm>
        </p:grpSpPr>
        <p:sp>
          <p:nvSpPr>
            <p:cNvPr id="28" name="Line 25"/>
            <p:cNvSpPr>
              <a:spLocks noChangeShapeType="1"/>
            </p:cNvSpPr>
            <p:nvPr/>
          </p:nvSpPr>
          <p:spPr bwMode="auto">
            <a:xfrm>
              <a:off x="839" y="1525"/>
              <a:ext cx="1" cy="4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000000">
                  <a:alpha val="74998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53" name="AutoShape 26"/>
            <p:cNvSpPr>
              <a:spLocks noChangeArrowheads="1"/>
            </p:cNvSpPr>
            <p:nvPr/>
          </p:nvSpPr>
          <p:spPr bwMode="auto">
            <a:xfrm>
              <a:off x="340" y="2024"/>
              <a:ext cx="998" cy="317"/>
            </a:xfrm>
            <a:prstGeom prst="roundRect">
              <a:avLst>
                <a:gd name="adj" fmla="val 0"/>
              </a:avLst>
            </a:prstGeom>
            <a:noFill/>
            <a:ln w="9525">
              <a:solidFill>
                <a:srgbClr val="FC0128"/>
              </a:solidFill>
              <a:round/>
              <a:headEnd/>
              <a:tailEnd/>
            </a:ln>
            <a:effectLst>
              <a:prstShdw prst="shdw17" dist="17961" dir="2700000">
                <a:srgbClr val="970118">
                  <a:alpha val="74998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latin typeface="Arial" charset="0"/>
                </a:rPr>
                <a:t>文献阅读及选题</a:t>
              </a:r>
            </a:p>
          </p:txBody>
        </p:sp>
      </p:grp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2566988" y="2636838"/>
            <a:ext cx="1871662" cy="2087562"/>
            <a:chOff x="975" y="1525"/>
            <a:chExt cx="1043" cy="1361"/>
          </a:xfrm>
        </p:grpSpPr>
        <p:sp>
          <p:nvSpPr>
            <p:cNvPr id="40" name="Line 37"/>
            <p:cNvSpPr>
              <a:spLocks noChangeShapeType="1"/>
            </p:cNvSpPr>
            <p:nvPr/>
          </p:nvSpPr>
          <p:spPr bwMode="auto">
            <a:xfrm>
              <a:off x="1519" y="1525"/>
              <a:ext cx="1" cy="9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000000">
                  <a:alpha val="74998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51" name="AutoShape 38"/>
            <p:cNvSpPr>
              <a:spLocks noChangeArrowheads="1"/>
            </p:cNvSpPr>
            <p:nvPr/>
          </p:nvSpPr>
          <p:spPr bwMode="auto">
            <a:xfrm>
              <a:off x="975" y="2478"/>
              <a:ext cx="1043" cy="408"/>
            </a:xfrm>
            <a:prstGeom prst="roundRect">
              <a:avLst>
                <a:gd name="adj" fmla="val 0"/>
              </a:avLst>
            </a:prstGeom>
            <a:noFill/>
            <a:ln w="9525">
              <a:solidFill>
                <a:srgbClr val="FC0128"/>
              </a:solidFill>
              <a:round/>
              <a:headEnd/>
              <a:tailEnd/>
            </a:ln>
            <a:effectLst>
              <a:prstShdw prst="shdw17" dist="17961" dir="2700000">
                <a:srgbClr val="970118">
                  <a:alpha val="74998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latin typeface="宋体" charset="0"/>
                </a:rPr>
                <a:t>应用传输需求模型</a:t>
              </a:r>
              <a:endParaRPr lang="zh-CN" altLang="en-US" sz="1800" b="1" dirty="0">
                <a:latin typeface="宋体" charset="0"/>
              </a:endParaRPr>
            </a:p>
          </p:txBody>
        </p:sp>
      </p:grpSp>
      <p:grpSp>
        <p:nvGrpSpPr>
          <p:cNvPr id="9" name="Group 39"/>
          <p:cNvGrpSpPr>
            <a:grpSpLocks/>
          </p:cNvGrpSpPr>
          <p:nvPr/>
        </p:nvGrpSpPr>
        <p:grpSpPr bwMode="auto">
          <a:xfrm>
            <a:off x="3405345" y="2636839"/>
            <a:ext cx="2093755" cy="3024187"/>
            <a:chOff x="1508" y="1525"/>
            <a:chExt cx="1268" cy="1860"/>
          </a:xfrm>
        </p:grpSpPr>
        <p:sp>
          <p:nvSpPr>
            <p:cNvPr id="43" name="Line 40"/>
            <p:cNvSpPr>
              <a:spLocks noChangeShapeType="1"/>
            </p:cNvSpPr>
            <p:nvPr/>
          </p:nvSpPr>
          <p:spPr bwMode="auto">
            <a:xfrm>
              <a:off x="2200" y="1525"/>
              <a:ext cx="1" cy="14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000000">
                  <a:alpha val="74998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9" name="AutoShape 41"/>
            <p:cNvSpPr>
              <a:spLocks noChangeArrowheads="1"/>
            </p:cNvSpPr>
            <p:nvPr/>
          </p:nvSpPr>
          <p:spPr bwMode="auto">
            <a:xfrm>
              <a:off x="1508" y="2976"/>
              <a:ext cx="1268" cy="409"/>
            </a:xfrm>
            <a:prstGeom prst="roundRect">
              <a:avLst>
                <a:gd name="adj" fmla="val 0"/>
              </a:avLst>
            </a:prstGeom>
            <a:noFill/>
            <a:ln w="9525">
              <a:solidFill>
                <a:srgbClr val="FC0128"/>
              </a:solidFill>
              <a:round/>
              <a:headEnd/>
              <a:tailEnd/>
            </a:ln>
            <a:effectLst>
              <a:prstShdw prst="shdw17" dist="17961" dir="2700000">
                <a:srgbClr val="970118">
                  <a:alpha val="74998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latin typeface="宋体" charset="0"/>
                </a:rPr>
                <a:t>集中式调度方案设计</a:t>
              </a:r>
              <a:endParaRPr lang="zh-CN" altLang="en-US" sz="1800" b="1" dirty="0">
                <a:latin typeface="宋体" charset="0"/>
              </a:endParaRPr>
            </a:p>
          </p:txBody>
        </p:sp>
      </p:grpSp>
      <p:grpSp>
        <p:nvGrpSpPr>
          <p:cNvPr id="5" name="组合 41"/>
          <p:cNvGrpSpPr>
            <a:grpSpLocks/>
          </p:cNvGrpSpPr>
          <p:nvPr/>
        </p:nvGrpSpPr>
        <p:grpSpPr bwMode="auto">
          <a:xfrm>
            <a:off x="4583114" y="2674938"/>
            <a:ext cx="2160587" cy="4183062"/>
            <a:chOff x="3851275" y="2608263"/>
            <a:chExt cx="2160588" cy="3606800"/>
          </a:xfrm>
        </p:grpSpPr>
        <p:sp>
          <p:nvSpPr>
            <p:cNvPr id="31" name="Line 28"/>
            <p:cNvSpPr>
              <a:spLocks noChangeShapeType="1"/>
            </p:cNvSpPr>
            <p:nvPr/>
          </p:nvSpPr>
          <p:spPr bwMode="auto">
            <a:xfrm>
              <a:off x="4843462" y="2608263"/>
              <a:ext cx="1588" cy="30373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000000">
                  <a:alpha val="74998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7" name="AutoShape 29"/>
            <p:cNvSpPr>
              <a:spLocks noChangeArrowheads="1"/>
            </p:cNvSpPr>
            <p:nvPr/>
          </p:nvSpPr>
          <p:spPr bwMode="auto">
            <a:xfrm>
              <a:off x="3851275" y="5643563"/>
              <a:ext cx="2160588" cy="571500"/>
            </a:xfrm>
            <a:prstGeom prst="roundRect">
              <a:avLst>
                <a:gd name="adj" fmla="val 0"/>
              </a:avLst>
            </a:prstGeom>
            <a:noFill/>
            <a:ln w="9525">
              <a:solidFill>
                <a:srgbClr val="FC0128"/>
              </a:solidFill>
              <a:round/>
              <a:headEnd/>
              <a:tailEnd/>
            </a:ln>
            <a:effectLst>
              <a:prstShdw prst="shdw17" dist="17961" dir="2700000">
                <a:srgbClr val="970118">
                  <a:alpha val="74998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lang="zh-CN" altLang="en-US" sz="1800" b="1" dirty="0">
                  <a:latin typeface="宋体" charset="0"/>
                </a:rPr>
                <a:t>集中式调度方案实现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5664200" y="2636839"/>
            <a:ext cx="2375961" cy="3455987"/>
            <a:chOff x="3016" y="1525"/>
            <a:chExt cx="1732" cy="1860"/>
          </a:xfrm>
        </p:grpSpPr>
        <p:sp>
          <p:nvSpPr>
            <p:cNvPr id="25" name="Line 22"/>
            <p:cNvSpPr>
              <a:spLocks noChangeShapeType="1"/>
            </p:cNvSpPr>
            <p:nvPr/>
          </p:nvSpPr>
          <p:spPr bwMode="auto">
            <a:xfrm>
              <a:off x="3696" y="1525"/>
              <a:ext cx="0" cy="14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000000">
                  <a:alpha val="74998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5" name="AutoShape 23"/>
            <p:cNvSpPr>
              <a:spLocks noChangeArrowheads="1"/>
            </p:cNvSpPr>
            <p:nvPr/>
          </p:nvSpPr>
          <p:spPr bwMode="auto">
            <a:xfrm>
              <a:off x="3016" y="2982"/>
              <a:ext cx="1732" cy="403"/>
            </a:xfrm>
            <a:prstGeom prst="roundRect">
              <a:avLst>
                <a:gd name="adj" fmla="val 0"/>
              </a:avLst>
            </a:prstGeom>
            <a:noFill/>
            <a:ln w="9525">
              <a:solidFill>
                <a:srgbClr val="FC0128"/>
              </a:solidFill>
              <a:round/>
              <a:headEnd/>
              <a:tailEnd/>
            </a:ln>
            <a:effectLst>
              <a:prstShdw prst="shdw17" dist="17961" dir="2700000">
                <a:srgbClr val="970118">
                  <a:alpha val="74998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/>
                <a:t>租户性能保证机制设计</a:t>
              </a:r>
              <a:endParaRPr lang="zh-CN" altLang="en-US" sz="1800" b="1" dirty="0"/>
            </a:p>
          </p:txBody>
        </p:sp>
      </p:grpSp>
      <p:grpSp>
        <p:nvGrpSpPr>
          <p:cNvPr id="6" name="Group 30"/>
          <p:cNvGrpSpPr>
            <a:grpSpLocks/>
          </p:cNvGrpSpPr>
          <p:nvPr/>
        </p:nvGrpSpPr>
        <p:grpSpPr bwMode="auto">
          <a:xfrm>
            <a:off x="6672262" y="2565401"/>
            <a:ext cx="2448642" cy="2663825"/>
            <a:chOff x="4059" y="1525"/>
            <a:chExt cx="949" cy="1315"/>
          </a:xfrm>
        </p:grpSpPr>
        <p:sp>
          <p:nvSpPr>
            <p:cNvPr id="10" name="Line 31"/>
            <p:cNvSpPr>
              <a:spLocks noChangeShapeType="1"/>
            </p:cNvSpPr>
            <p:nvPr/>
          </p:nvSpPr>
          <p:spPr bwMode="auto">
            <a:xfrm>
              <a:off x="4422" y="1525"/>
              <a:ext cx="1" cy="9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000000">
                  <a:alpha val="74998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3" name="AutoShape 32"/>
            <p:cNvSpPr>
              <a:spLocks noChangeArrowheads="1"/>
            </p:cNvSpPr>
            <p:nvPr/>
          </p:nvSpPr>
          <p:spPr bwMode="auto">
            <a:xfrm>
              <a:off x="4059" y="2478"/>
              <a:ext cx="949" cy="362"/>
            </a:xfrm>
            <a:prstGeom prst="roundRect">
              <a:avLst>
                <a:gd name="adj" fmla="val 0"/>
              </a:avLst>
            </a:prstGeom>
            <a:noFill/>
            <a:ln w="9525">
              <a:solidFill>
                <a:srgbClr val="FC0128"/>
              </a:solidFill>
              <a:round/>
              <a:headEnd/>
              <a:tailEnd/>
            </a:ln>
            <a:effectLst>
              <a:prstShdw prst="shdw17" dist="17961" dir="2700000">
                <a:srgbClr val="970118">
                  <a:alpha val="74998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lang="zh-CN" altLang="en-US" sz="1800" b="1" dirty="0"/>
                <a:t>租户性能保证机制</a:t>
              </a:r>
              <a:r>
                <a:rPr lang="zh-CN" altLang="en-US" sz="1800" b="1" dirty="0" smtClean="0">
                  <a:latin typeface="Arial" charset="0"/>
                </a:rPr>
                <a:t>实现</a:t>
              </a:r>
              <a:endParaRPr lang="zh-CN" altLang="en-US" sz="1800" b="1" dirty="0">
                <a:latin typeface="Arial" charset="0"/>
              </a:endParaRPr>
            </a:p>
          </p:txBody>
        </p:sp>
      </p:grpSp>
      <p:grpSp>
        <p:nvGrpSpPr>
          <p:cNvPr id="11" name="Group 30"/>
          <p:cNvGrpSpPr>
            <a:grpSpLocks/>
          </p:cNvGrpSpPr>
          <p:nvPr/>
        </p:nvGrpSpPr>
        <p:grpSpPr bwMode="auto">
          <a:xfrm>
            <a:off x="8040688" y="2636839"/>
            <a:ext cx="1439862" cy="1800225"/>
            <a:chOff x="4059" y="1525"/>
            <a:chExt cx="726" cy="1315"/>
          </a:xfrm>
        </p:grpSpPr>
        <p:sp>
          <p:nvSpPr>
            <p:cNvPr id="34" name="Line 31"/>
            <p:cNvSpPr>
              <a:spLocks noChangeShapeType="1"/>
            </p:cNvSpPr>
            <p:nvPr/>
          </p:nvSpPr>
          <p:spPr bwMode="auto">
            <a:xfrm>
              <a:off x="4422" y="1525"/>
              <a:ext cx="1" cy="9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000000">
                  <a:alpha val="74998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1" name="AutoShape 32"/>
            <p:cNvSpPr>
              <a:spLocks noChangeArrowheads="1"/>
            </p:cNvSpPr>
            <p:nvPr/>
          </p:nvSpPr>
          <p:spPr bwMode="auto">
            <a:xfrm>
              <a:off x="4059" y="2478"/>
              <a:ext cx="726" cy="362"/>
            </a:xfrm>
            <a:prstGeom prst="roundRect">
              <a:avLst>
                <a:gd name="adj" fmla="val 0"/>
              </a:avLst>
            </a:prstGeom>
            <a:noFill/>
            <a:ln w="9525">
              <a:solidFill>
                <a:srgbClr val="FC0128"/>
              </a:solidFill>
              <a:round/>
              <a:headEnd/>
              <a:tailEnd/>
            </a:ln>
            <a:effectLst>
              <a:prstShdw prst="shdw17" dist="17961" dir="2700000">
                <a:srgbClr val="970118">
                  <a:alpha val="74998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latin typeface="Arial" charset="0"/>
                </a:rPr>
                <a:t>测试床搭建</a:t>
              </a:r>
              <a:br>
                <a:rPr lang="zh-CN" altLang="en-US" sz="1800" b="1">
                  <a:latin typeface="Arial" charset="0"/>
                </a:rPr>
              </a:br>
              <a:r>
                <a:rPr lang="zh-CN" altLang="en-US" sz="1800" b="1">
                  <a:latin typeface="Arial" charset="0"/>
                </a:rPr>
                <a:t>和实验评估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8575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 dirty="0"/>
              <a:t>一</a:t>
            </a:r>
            <a:r>
              <a:rPr kumimoji="1" lang="en-US" altLang="zh-CN" b="1" dirty="0"/>
              <a:t>.</a:t>
            </a:r>
            <a:r>
              <a:rPr kumimoji="1" lang="zh-CN" altLang="en-US" b="1" dirty="0"/>
              <a:t>选题的</a:t>
            </a:r>
            <a:r>
              <a:rPr kumimoji="1" lang="zh-CN" altLang="en-US" b="1" dirty="0">
                <a:solidFill>
                  <a:srgbClr val="FF0000"/>
                </a:solidFill>
              </a:rPr>
              <a:t>背景</a:t>
            </a:r>
            <a:r>
              <a:rPr kumimoji="1" lang="zh-CN" altLang="en-US" b="1" dirty="0"/>
              <a:t>，目的和意义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0899" y="1543204"/>
            <a:ext cx="9913375" cy="5167312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部署在数据中心中的应用</a:t>
            </a:r>
          </a:p>
          <a:p>
            <a:pPr lvl="1"/>
            <a:r>
              <a:rPr kumimoji="1" lang="zh-CN" altLang="en-US" dirty="0" smtClean="0"/>
              <a:t>单数据中心</a:t>
            </a:r>
            <a:r>
              <a:rPr kumimoji="1" lang="en-US" altLang="zh-CN" dirty="0" smtClean="0"/>
              <a:t>(intra-DC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APP)</a:t>
            </a:r>
            <a:endParaRPr kumimoji="1" lang="zh-CN" altLang="en-US" dirty="0" smtClean="0"/>
          </a:p>
          <a:p>
            <a:pPr lvl="2"/>
            <a:r>
              <a:rPr kumimoji="1" lang="zh-CN" altLang="en-US" dirty="0" smtClean="0">
                <a:solidFill>
                  <a:srgbClr val="FF0000"/>
                </a:solidFill>
              </a:rPr>
              <a:t>单个</a:t>
            </a:r>
            <a:r>
              <a:rPr kumimoji="1" lang="zh-CN" altLang="en-US" dirty="0" smtClean="0"/>
              <a:t>数据中心经过计算返回</a:t>
            </a:r>
            <a:r>
              <a:rPr lang="zh-CN" altLang="en-US" dirty="0" smtClean="0"/>
              <a:t>应用请求结果</a:t>
            </a:r>
            <a:endParaRPr kumimoji="1" lang="zh-CN" altLang="en-US" dirty="0" smtClean="0"/>
          </a:p>
          <a:p>
            <a:pPr lvl="2"/>
            <a:r>
              <a:rPr kumimoji="1" lang="en-US" altLang="zh-CN" dirty="0" smtClean="0"/>
              <a:t>Mail,</a:t>
            </a:r>
            <a:r>
              <a:rPr kumimoji="1" lang="zh-CN" altLang="en-US" dirty="0" smtClean="0"/>
              <a:t>存储等</a:t>
            </a:r>
          </a:p>
          <a:p>
            <a:pPr lvl="1"/>
            <a:r>
              <a:rPr kumimoji="1" lang="zh-CN" altLang="en-US" dirty="0" smtClean="0"/>
              <a:t>多数据中心</a:t>
            </a:r>
            <a:r>
              <a:rPr kumimoji="1" lang="en-US" altLang="zh-CN" dirty="0" smtClean="0"/>
              <a:t>(inter-DC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APP)</a:t>
            </a:r>
            <a:endParaRPr kumimoji="1" lang="zh-CN" altLang="en-US" dirty="0" smtClean="0"/>
          </a:p>
          <a:p>
            <a:pPr lvl="2"/>
            <a:r>
              <a:rPr kumimoji="1" lang="zh-CN" altLang="en-US" dirty="0" smtClean="0"/>
              <a:t>应用经过</a:t>
            </a:r>
            <a:r>
              <a:rPr kumimoji="1" lang="zh-CN" altLang="en-US" dirty="0" smtClean="0">
                <a:solidFill>
                  <a:srgbClr val="FF0000"/>
                </a:solidFill>
              </a:rPr>
              <a:t>多个</a:t>
            </a:r>
            <a:r>
              <a:rPr kumimoji="1" lang="zh-CN" altLang="en-US" dirty="0" smtClean="0"/>
              <a:t>数据中心的调用</a:t>
            </a:r>
          </a:p>
          <a:p>
            <a:pPr lvl="2"/>
            <a:r>
              <a:rPr kumimoji="1" lang="zh-CN" altLang="en-US" dirty="0" smtClean="0"/>
              <a:t>搜索索引更新，跨行支付等</a:t>
            </a:r>
          </a:p>
          <a:p>
            <a:r>
              <a:rPr kumimoji="1" lang="zh-CN" altLang="en-US" dirty="0" smtClean="0"/>
              <a:t>评价数据中心对应用服务质量的标准：</a:t>
            </a:r>
          </a:p>
          <a:p>
            <a:pPr lvl="1"/>
            <a:r>
              <a:rPr kumimoji="1" lang="zh-CN" altLang="en-US" dirty="0" smtClean="0"/>
              <a:t>带宽，延迟</a:t>
            </a:r>
          </a:p>
          <a:p>
            <a:pPr lvl="1"/>
            <a:r>
              <a:rPr kumimoji="1" lang="zh-CN" altLang="en-US" dirty="0" smtClean="0"/>
              <a:t>不同的应用对带宽和延迟需求不同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605" y="1690688"/>
            <a:ext cx="2386263" cy="129585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605" y="3457944"/>
            <a:ext cx="2756533" cy="148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主要内容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hlink"/>
                </a:solidFill>
              </a:rPr>
              <a:t>一</a:t>
            </a:r>
            <a:r>
              <a:rPr lang="en-US" altLang="zh-CN">
                <a:solidFill>
                  <a:schemeClr val="hlink"/>
                </a:solidFill>
              </a:rPr>
              <a:t>. </a:t>
            </a:r>
            <a:r>
              <a:rPr lang="zh-CN" altLang="en-US">
                <a:solidFill>
                  <a:schemeClr val="hlink"/>
                </a:solidFill>
              </a:rPr>
              <a:t>选题背景、目的及意义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hlink"/>
                </a:solidFill>
              </a:rPr>
              <a:t>二</a:t>
            </a:r>
            <a:r>
              <a:rPr lang="en-US" altLang="zh-CN">
                <a:solidFill>
                  <a:schemeClr val="hlink"/>
                </a:solidFill>
              </a:rPr>
              <a:t>. </a:t>
            </a:r>
            <a:r>
              <a:rPr lang="zh-CN" altLang="en-US">
                <a:solidFill>
                  <a:schemeClr val="hlink"/>
                </a:solidFill>
              </a:rPr>
              <a:t>国内外研究现状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accent2"/>
                </a:solidFill>
              </a:rPr>
              <a:t>三</a:t>
            </a:r>
            <a:r>
              <a:rPr lang="en-US" altLang="zh-CN">
                <a:solidFill>
                  <a:schemeClr val="accent2"/>
                </a:solidFill>
              </a:rPr>
              <a:t>. </a:t>
            </a:r>
            <a:r>
              <a:rPr lang="zh-CN" altLang="en-US">
                <a:solidFill>
                  <a:schemeClr val="accent2"/>
                </a:solidFill>
              </a:rPr>
              <a:t>研究内容及拟解决的主要问题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accent2"/>
                </a:solidFill>
              </a:rPr>
              <a:t>四</a:t>
            </a:r>
            <a:r>
              <a:rPr lang="en-US" altLang="zh-CN">
                <a:solidFill>
                  <a:schemeClr val="accent2"/>
                </a:solidFill>
              </a:rPr>
              <a:t>. </a:t>
            </a:r>
            <a:r>
              <a:rPr lang="zh-CN" altLang="en-US">
                <a:solidFill>
                  <a:schemeClr val="accent2"/>
                </a:solidFill>
              </a:rPr>
              <a:t>研究方案及可行性分析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accent2"/>
                </a:solidFill>
              </a:rPr>
              <a:t>五</a:t>
            </a:r>
            <a:r>
              <a:rPr lang="en-US" altLang="zh-CN">
                <a:solidFill>
                  <a:schemeClr val="accent2"/>
                </a:solidFill>
              </a:rPr>
              <a:t>. </a:t>
            </a:r>
            <a:r>
              <a:rPr lang="zh-CN" altLang="en-US">
                <a:solidFill>
                  <a:schemeClr val="accent2"/>
                </a:solidFill>
              </a:rPr>
              <a:t>可能的创新点及预期成果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accent2"/>
                </a:solidFill>
              </a:rPr>
              <a:t>六</a:t>
            </a:r>
            <a:r>
              <a:rPr lang="en-US" altLang="zh-CN">
                <a:solidFill>
                  <a:schemeClr val="accent2"/>
                </a:solidFill>
              </a:rPr>
              <a:t>. </a:t>
            </a:r>
            <a:r>
              <a:rPr lang="zh-CN" altLang="en-US">
                <a:solidFill>
                  <a:schemeClr val="accent2"/>
                </a:solidFill>
              </a:rPr>
              <a:t>进度计划安排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charset="0"/>
                <a:ea typeface="黑体" charset="0"/>
              </a:rPr>
              <a:t>七</a:t>
            </a:r>
            <a:r>
              <a:rPr lang="en-US" altLang="zh-CN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charset="0"/>
                <a:ea typeface="黑体" charset="0"/>
              </a:rPr>
              <a:t>. </a:t>
            </a:r>
            <a:r>
              <a:rPr lang="zh-CN" altLang="en-US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charset="0"/>
                <a:ea typeface="黑体" charset="0"/>
              </a:rPr>
              <a:t>已有研究成果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accent2"/>
                </a:solidFill>
              </a:rPr>
              <a:t>八</a:t>
            </a:r>
            <a:r>
              <a:rPr lang="en-US" altLang="zh-CN">
                <a:solidFill>
                  <a:schemeClr val="accent2"/>
                </a:solidFill>
              </a:rPr>
              <a:t>. </a:t>
            </a:r>
            <a:r>
              <a:rPr lang="zh-CN" altLang="en-US">
                <a:solidFill>
                  <a:schemeClr val="accent2"/>
                </a:solidFill>
              </a:rPr>
              <a:t>参考文献</a:t>
            </a: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9409113" y="1570038"/>
            <a:ext cx="9969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hlink"/>
                </a:solidFill>
                <a:latin typeface="Arial" charset="0"/>
              </a:rPr>
              <a:t>文献</a:t>
            </a:r>
          </a:p>
          <a:p>
            <a:pPr eaLnBrk="1" hangingPunct="1"/>
            <a:r>
              <a:rPr lang="zh-CN" altLang="en-US" sz="3200">
                <a:solidFill>
                  <a:schemeClr val="hlink"/>
                </a:solidFill>
                <a:latin typeface="Arial" charset="0"/>
              </a:rPr>
              <a:t>综述</a:t>
            </a: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9609139" y="3068639"/>
            <a:ext cx="59503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选</a:t>
            </a:r>
          </a:p>
          <a:p>
            <a:pPr eaLnBrk="1" hangingPunct="1">
              <a:defRPr/>
            </a:pPr>
            <a: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题</a:t>
            </a:r>
            <a:b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报</a:t>
            </a:r>
          </a:p>
          <a:p>
            <a:pPr eaLnBrk="1" hangingPunct="1">
              <a:defRPr/>
            </a:pPr>
            <a: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告</a:t>
            </a:r>
          </a:p>
        </p:txBody>
      </p:sp>
      <p:sp>
        <p:nvSpPr>
          <p:cNvPr id="74758" name="Line 6"/>
          <p:cNvSpPr>
            <a:spLocks noChangeShapeType="1"/>
          </p:cNvSpPr>
          <p:nvPr/>
        </p:nvSpPr>
        <p:spPr bwMode="auto">
          <a:xfrm>
            <a:off x="2063750" y="2636838"/>
            <a:ext cx="8280400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12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已完成部分工作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93321" y="2342121"/>
            <a:ext cx="655730" cy="3245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600" b="1" dirty="0" smtClean="0"/>
              <a:t>面向服务的数据中心网络服务方案</a:t>
            </a:r>
            <a:endParaRPr kumimoji="1" lang="zh-CN" altLang="en-US" sz="1600" b="1" dirty="0"/>
          </a:p>
        </p:txBody>
      </p:sp>
      <p:cxnSp>
        <p:nvCxnSpPr>
          <p:cNvPr id="5" name="直线箭头连接符 4"/>
          <p:cNvCxnSpPr>
            <a:stCxn id="3" idx="3"/>
            <a:endCxn id="24" idx="1"/>
          </p:cNvCxnSpPr>
          <p:nvPr/>
        </p:nvCxnSpPr>
        <p:spPr>
          <a:xfrm flipV="1">
            <a:off x="1749051" y="3964732"/>
            <a:ext cx="101049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759548" y="2342120"/>
            <a:ext cx="627530" cy="3245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600" b="1" dirty="0" smtClean="0"/>
              <a:t>数据中心网络服务应用需求模型</a:t>
            </a:r>
            <a:endParaRPr kumimoji="1" lang="zh-CN" altLang="en-US" sz="1600" b="1" dirty="0"/>
          </a:p>
        </p:txBody>
      </p:sp>
      <p:cxnSp>
        <p:nvCxnSpPr>
          <p:cNvPr id="17" name="直线箭头连接符 16"/>
          <p:cNvCxnSpPr/>
          <p:nvPr/>
        </p:nvCxnSpPr>
        <p:spPr>
          <a:xfrm flipV="1">
            <a:off x="3371064" y="4658072"/>
            <a:ext cx="105624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4445173" y="2459652"/>
            <a:ext cx="3716149" cy="11255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  <a:p>
            <a:pPr algn="ctr"/>
            <a:endParaRPr kumimoji="1" lang="zh-CN" altLang="en-US" dirty="0"/>
          </a:p>
          <a:p>
            <a:pPr algn="ctr"/>
            <a:r>
              <a:rPr kumimoji="1" lang="en-US" altLang="zh-CN" sz="1600" dirty="0">
                <a:solidFill>
                  <a:srgbClr val="FF0000"/>
                </a:solidFill>
              </a:rPr>
              <a:t>Intra-DC</a:t>
            </a:r>
            <a:r>
              <a:rPr kumimoji="1" lang="zh-CN" altLang="en-US" sz="1600" dirty="0">
                <a:solidFill>
                  <a:srgbClr val="FF0000"/>
                </a:solidFill>
              </a:rPr>
              <a:t>优化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研究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(infocom2015)</a:t>
            </a:r>
            <a:endParaRPr kumimoji="1" lang="zh-CN" altLang="en-US" sz="1600" dirty="0">
              <a:solidFill>
                <a:srgbClr val="FF0000"/>
              </a:solidFill>
            </a:endParaRPr>
          </a:p>
          <a:p>
            <a:pPr algn="ctr"/>
            <a:endParaRPr kumimoji="1" lang="zh-CN" altLang="en-US" sz="1600" dirty="0"/>
          </a:p>
        </p:txBody>
      </p:sp>
      <p:sp>
        <p:nvSpPr>
          <p:cNvPr id="36" name="矩形 35"/>
          <p:cNvSpPr/>
          <p:nvPr/>
        </p:nvSpPr>
        <p:spPr>
          <a:xfrm>
            <a:off x="4429686" y="4071193"/>
            <a:ext cx="3700553" cy="1203667"/>
          </a:xfrm>
          <a:prstGeom prst="rect">
            <a:avLst/>
          </a:prstGeom>
          <a:ln w="12700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  <a:p>
            <a:pPr algn="ctr"/>
            <a:endParaRPr kumimoji="1" lang="zh-CN" altLang="en-US" sz="1600" b="1" dirty="0" smtClean="0"/>
          </a:p>
          <a:p>
            <a:pPr algn="ctr"/>
            <a:r>
              <a:rPr kumimoji="1" lang="en-US" altLang="zh-CN" sz="1600" dirty="0">
                <a:solidFill>
                  <a:srgbClr val="FF0000"/>
                </a:solidFill>
              </a:rPr>
              <a:t>Inter-DC</a:t>
            </a:r>
            <a:r>
              <a:rPr kumimoji="1" lang="zh-CN" altLang="en-US" sz="1600" dirty="0">
                <a:solidFill>
                  <a:srgbClr val="FF0000"/>
                </a:solidFill>
              </a:rPr>
              <a:t>优化研究</a:t>
            </a:r>
          </a:p>
        </p:txBody>
      </p:sp>
      <p:sp>
        <p:nvSpPr>
          <p:cNvPr id="49" name="矩形 48"/>
          <p:cNvSpPr/>
          <p:nvPr/>
        </p:nvSpPr>
        <p:spPr>
          <a:xfrm>
            <a:off x="4716699" y="4194469"/>
            <a:ext cx="1346200" cy="682326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DC-DC</a:t>
            </a:r>
            <a:r>
              <a:rPr kumimoji="1" lang="zh-CN" altLang="en-US" sz="1600" dirty="0" smtClean="0"/>
              <a:t>之间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集中式</a:t>
            </a:r>
            <a:r>
              <a:rPr kumimoji="1" lang="zh-CN" altLang="en-US" sz="1600" dirty="0" smtClean="0"/>
              <a:t>优化</a:t>
            </a:r>
            <a:endParaRPr kumimoji="1" lang="zh-CN" altLang="en-US" sz="1600" dirty="0"/>
          </a:p>
        </p:txBody>
      </p:sp>
      <p:sp>
        <p:nvSpPr>
          <p:cNvPr id="50" name="矩形 49"/>
          <p:cNvSpPr/>
          <p:nvPr/>
        </p:nvSpPr>
        <p:spPr>
          <a:xfrm>
            <a:off x="6634358" y="4187325"/>
            <a:ext cx="1452283" cy="689470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数据中心之间保证应用性能研究</a:t>
            </a:r>
            <a:endParaRPr kumimoji="1" lang="zh-CN" altLang="en-US" sz="1600" dirty="0"/>
          </a:p>
        </p:txBody>
      </p:sp>
      <p:cxnSp>
        <p:nvCxnSpPr>
          <p:cNvPr id="51" name="直线箭头连接符 50"/>
          <p:cNvCxnSpPr/>
          <p:nvPr/>
        </p:nvCxnSpPr>
        <p:spPr>
          <a:xfrm flipV="1">
            <a:off x="6108611" y="4586493"/>
            <a:ext cx="591483" cy="47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4657651" y="2633749"/>
            <a:ext cx="1346200" cy="679550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端到端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分布式</a:t>
            </a:r>
            <a:r>
              <a:rPr kumimoji="1" lang="zh-CN" altLang="en-US" sz="1600" dirty="0" smtClean="0"/>
              <a:t>优化</a:t>
            </a:r>
            <a:endParaRPr kumimoji="1" lang="zh-CN" altLang="en-US" sz="1600" dirty="0"/>
          </a:p>
        </p:txBody>
      </p:sp>
      <p:sp>
        <p:nvSpPr>
          <p:cNvPr id="56" name="矩形 55"/>
          <p:cNvSpPr/>
          <p:nvPr/>
        </p:nvSpPr>
        <p:spPr>
          <a:xfrm>
            <a:off x="6591647" y="2665793"/>
            <a:ext cx="1438275" cy="679550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基于期限的拥塞控制研究</a:t>
            </a:r>
            <a:endParaRPr kumimoji="1" lang="zh-CN" altLang="en-US" sz="1600" dirty="0"/>
          </a:p>
        </p:txBody>
      </p:sp>
      <p:cxnSp>
        <p:nvCxnSpPr>
          <p:cNvPr id="88" name="直线箭头连接符 87"/>
          <p:cNvCxnSpPr/>
          <p:nvPr/>
        </p:nvCxnSpPr>
        <p:spPr>
          <a:xfrm flipV="1">
            <a:off x="6000164" y="3005568"/>
            <a:ext cx="591483" cy="47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10778637" y="2321547"/>
            <a:ext cx="627530" cy="3245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600" b="1" dirty="0" smtClean="0"/>
              <a:t>数据中心</a:t>
            </a:r>
            <a:r>
              <a:rPr kumimoji="1" lang="zh-CN" altLang="en-US" sz="1600" b="1" smtClean="0"/>
              <a:t>测试床验证</a:t>
            </a:r>
            <a:endParaRPr kumimoji="1" lang="zh-CN" altLang="en-US" sz="1600" b="1" dirty="0"/>
          </a:p>
        </p:txBody>
      </p:sp>
      <p:cxnSp>
        <p:nvCxnSpPr>
          <p:cNvPr id="107" name="直线箭头连接符 106"/>
          <p:cNvCxnSpPr/>
          <p:nvPr/>
        </p:nvCxnSpPr>
        <p:spPr>
          <a:xfrm>
            <a:off x="3088014" y="1467475"/>
            <a:ext cx="0" cy="8746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肘形连接符 109"/>
          <p:cNvCxnSpPr>
            <a:stCxn id="99" idx="0"/>
          </p:cNvCxnSpPr>
          <p:nvPr/>
        </p:nvCxnSpPr>
        <p:spPr>
          <a:xfrm rot="16200000" flipV="1">
            <a:off x="6657414" y="-2113441"/>
            <a:ext cx="865588" cy="8004388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/>
          <p:cNvSpPr/>
          <p:nvPr/>
        </p:nvSpPr>
        <p:spPr>
          <a:xfrm>
            <a:off x="3998866" y="2205989"/>
            <a:ext cx="4374934" cy="152281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7" name="直线箭头连接符 36"/>
          <p:cNvCxnSpPr>
            <a:endCxn id="35" idx="1"/>
          </p:cNvCxnSpPr>
          <p:nvPr/>
        </p:nvCxnSpPr>
        <p:spPr>
          <a:xfrm>
            <a:off x="3398779" y="3022411"/>
            <a:ext cx="10463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8886297" y="2485386"/>
            <a:ext cx="1117245" cy="28452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  <a:p>
            <a:pPr algn="ctr"/>
            <a:endParaRPr kumimoji="1" lang="zh-CN" altLang="en-US" dirty="0"/>
          </a:p>
          <a:p>
            <a:pPr algn="ctr"/>
            <a:r>
              <a:rPr kumimoji="1" lang="zh-CN" altLang="en-US" sz="1600" b="1" dirty="0" smtClean="0">
                <a:solidFill>
                  <a:srgbClr val="FF0000"/>
                </a:solidFill>
              </a:rPr>
              <a:t>应用部署方案</a:t>
            </a:r>
          </a:p>
          <a:p>
            <a:pPr algn="ctr"/>
            <a:endParaRPr kumimoji="1" lang="zh-CN" altLang="en-US" sz="1600" dirty="0"/>
          </a:p>
        </p:txBody>
      </p:sp>
      <p:sp>
        <p:nvSpPr>
          <p:cNvPr id="47" name="矩形 46"/>
          <p:cNvSpPr/>
          <p:nvPr/>
        </p:nvSpPr>
        <p:spPr>
          <a:xfrm>
            <a:off x="8986563" y="2633749"/>
            <a:ext cx="936351" cy="1274265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保证租户应用性能研究</a:t>
            </a:r>
            <a:endParaRPr kumimoji="1" lang="zh-CN" altLang="en-US" sz="1600" dirty="0"/>
          </a:p>
        </p:txBody>
      </p:sp>
      <p:cxnSp>
        <p:nvCxnSpPr>
          <p:cNvPr id="48" name="直线箭头连接符 47"/>
          <p:cNvCxnSpPr>
            <a:endCxn id="46" idx="1"/>
          </p:cNvCxnSpPr>
          <p:nvPr/>
        </p:nvCxnSpPr>
        <p:spPr>
          <a:xfrm>
            <a:off x="8161322" y="2966532"/>
            <a:ext cx="724975" cy="941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>
            <a:endCxn id="46" idx="1"/>
          </p:cNvCxnSpPr>
          <p:nvPr/>
        </p:nvCxnSpPr>
        <p:spPr>
          <a:xfrm flipV="1">
            <a:off x="8130239" y="3908014"/>
            <a:ext cx="756058" cy="7172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>
            <a:stCxn id="46" idx="3"/>
          </p:cNvCxnSpPr>
          <p:nvPr/>
        </p:nvCxnSpPr>
        <p:spPr>
          <a:xfrm>
            <a:off x="10003542" y="3908014"/>
            <a:ext cx="7750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57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七</a:t>
            </a:r>
            <a:r>
              <a:rPr lang="en-US" altLang="zh-CN"/>
              <a:t>. </a:t>
            </a:r>
            <a:r>
              <a:rPr lang="zh-CN" altLang="en-US"/>
              <a:t>已有研究成果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414242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100" dirty="0" smtClean="0"/>
              <a:t>发表文献：</a:t>
            </a:r>
          </a:p>
          <a:p>
            <a:r>
              <a:rPr lang="en-US" altLang="zh-CN" sz="2100" dirty="0" smtClean="0">
                <a:solidFill>
                  <a:srgbClr val="0432FF"/>
                </a:solidFill>
              </a:rPr>
              <a:t>Zhang </a:t>
            </a:r>
            <a:r>
              <a:rPr lang="en-US" altLang="zh-CN" sz="2100" dirty="0">
                <a:solidFill>
                  <a:srgbClr val="0432FF"/>
                </a:solidFill>
              </a:rPr>
              <a:t>H</a:t>
            </a:r>
            <a:r>
              <a:rPr lang="en-US" altLang="zh-CN" sz="2100" dirty="0"/>
              <a:t>, Shi X, Yin X, et al. More load, more </a:t>
            </a:r>
            <a:r>
              <a:rPr lang="en-US" altLang="zh-CN" sz="2000" i="1" dirty="0"/>
              <a:t>differentiation—A design principle for deadline-aware congestion control[C]//Computer Communications (INFOCOM), 2015 IEEE Conference on. IEEE, 2015: </a:t>
            </a:r>
            <a:r>
              <a:rPr lang="en-US" altLang="zh-CN" sz="2000" i="1" dirty="0" smtClean="0"/>
              <a:t>127-135</a:t>
            </a:r>
            <a:r>
              <a:rPr lang="zh-CN" altLang="en-US" sz="20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i="1" dirty="0" smtClean="0">
                <a:solidFill>
                  <a:srgbClr val="FF0000"/>
                </a:solidFill>
              </a:rPr>
              <a:t>(CCF</a:t>
            </a:r>
            <a:r>
              <a:rPr lang="zh-CN" altLang="en-US" sz="20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i="1" dirty="0" smtClean="0">
                <a:solidFill>
                  <a:srgbClr val="FF0000"/>
                </a:solidFill>
              </a:rPr>
              <a:t>A)</a:t>
            </a:r>
            <a:endParaRPr lang="zh-CN" altLang="en-US" sz="2000" i="1" dirty="0" smtClean="0">
              <a:solidFill>
                <a:srgbClr val="FF0000"/>
              </a:solidFill>
            </a:endParaRPr>
          </a:p>
          <a:p>
            <a:r>
              <a:rPr lang="en-US" altLang="zh-CN" sz="2000" i="1" smtClean="0"/>
              <a:t>Haijun</a:t>
            </a:r>
            <a:r>
              <a:rPr lang="en-US" altLang="zh-CN" sz="2000" i="1" dirty="0" smtClean="0"/>
              <a:t> </a:t>
            </a:r>
            <a:r>
              <a:rPr lang="en-US" altLang="zh-CN" sz="2000" i="1" dirty="0" err="1"/>
              <a:t>Geng</a:t>
            </a:r>
            <a:r>
              <a:rPr lang="en-US" altLang="zh-CN" sz="2000" i="1" dirty="0"/>
              <a:t>, </a:t>
            </a:r>
            <a:r>
              <a:rPr lang="en-US" altLang="zh-CN" sz="2000" i="1" dirty="0" err="1"/>
              <a:t>Xingang</a:t>
            </a:r>
            <a:r>
              <a:rPr lang="en-US" altLang="zh-CN" sz="2000" i="1" dirty="0"/>
              <a:t> Shi, Xia Yin and </a:t>
            </a:r>
            <a:r>
              <a:rPr lang="en-US" altLang="zh-CN" sz="2000" i="1" dirty="0" err="1"/>
              <a:t>Zhiliang</a:t>
            </a:r>
            <a:r>
              <a:rPr lang="en-US" altLang="zh-CN" sz="2000" i="1" dirty="0"/>
              <a:t> Wang (Tsinghua University, P.R. China); </a:t>
            </a:r>
            <a:r>
              <a:rPr lang="en-US" altLang="zh-CN" sz="2000" i="1" dirty="0">
                <a:solidFill>
                  <a:srgbClr val="0432FF"/>
                </a:solidFill>
              </a:rPr>
              <a:t>Han Zhang </a:t>
            </a:r>
            <a:r>
              <a:rPr lang="en-US" altLang="zh-CN" sz="2000" i="1" dirty="0"/>
              <a:t>(Tsinghua University, Beijing, P.R. China)</a:t>
            </a:r>
            <a:r>
              <a:rPr lang="en-US" altLang="zh-CN" sz="2000" dirty="0"/>
              <a:t> Algebra and Algorithms for Efficient and Correct Multipath </a:t>
            </a:r>
            <a:r>
              <a:rPr lang="en-US" altLang="zh-CN" sz="2000" dirty="0" err="1"/>
              <a:t>QoS</a:t>
            </a:r>
            <a:r>
              <a:rPr lang="en-US" altLang="zh-CN" sz="2000" dirty="0"/>
              <a:t> Routing in Link State Networks</a:t>
            </a:r>
            <a:r>
              <a:rPr lang="en-US" altLang="zh-CN" sz="2000" i="1" dirty="0"/>
              <a:t> (IWQOS), 2015 IEEE International</a:t>
            </a:r>
            <a:r>
              <a:rPr lang="en-US" altLang="zh-CN" sz="2000" dirty="0"/>
              <a:t> (pp. 1-2). IEEE</a:t>
            </a:r>
            <a:r>
              <a:rPr lang="en-US" altLang="zh-CN" sz="2000" dirty="0">
                <a:solidFill>
                  <a:srgbClr val="FF0000"/>
                </a:solidFill>
              </a:rPr>
              <a:t>(CCF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B</a:t>
            </a:r>
            <a:r>
              <a:rPr lang="en-US" altLang="zh-CN" sz="2000" dirty="0" smtClean="0">
                <a:solidFill>
                  <a:srgbClr val="FF0000"/>
                </a:solidFill>
              </a:rPr>
              <a:t>)</a:t>
            </a:r>
            <a:endParaRPr lang="zh-CN" altLang="en-US" sz="2000" i="1" dirty="0">
              <a:solidFill>
                <a:srgbClr val="FF0000"/>
              </a:solidFill>
            </a:endParaRPr>
          </a:p>
          <a:p>
            <a:r>
              <a:rPr lang="en-US" altLang="zh-CN" sz="2000" dirty="0" err="1" smtClean="0"/>
              <a:t>Geng</a:t>
            </a:r>
            <a:r>
              <a:rPr lang="en-US" altLang="zh-CN" sz="2000" dirty="0"/>
              <a:t>, H., Shi, X., Yin, X., Wang, Z</a:t>
            </a:r>
            <a:r>
              <a:rPr lang="en-US" altLang="zh-CN" sz="2000" dirty="0">
                <a:solidFill>
                  <a:srgbClr val="0432FF"/>
                </a:solidFill>
              </a:rPr>
              <a:t>., </a:t>
            </a:r>
            <a:r>
              <a:rPr lang="en-US" altLang="zh-CN" sz="2000" dirty="0" err="1" smtClean="0">
                <a:solidFill>
                  <a:srgbClr val="0432FF"/>
                </a:solidFill>
              </a:rPr>
              <a:t>ZhangH</a:t>
            </a:r>
            <a:r>
              <a:rPr lang="en-US" altLang="zh-CN" sz="2000" dirty="0" smtClean="0"/>
              <a:t>., </a:t>
            </a:r>
            <a:r>
              <a:rPr lang="en-US" altLang="zh-CN" sz="2000" dirty="0"/>
              <a:t>&amp; Yao, J. (2014, December). A hybrid link protection scheme for link-state routing networks. In </a:t>
            </a:r>
            <a:r>
              <a:rPr lang="en-US" altLang="zh-CN" sz="2000" i="1" dirty="0"/>
              <a:t>2014 IEEE International Performance Computing and Communications </a:t>
            </a:r>
            <a:r>
              <a:rPr lang="en-US" altLang="zh-CN" sz="2000" i="1" dirty="0" smtClean="0"/>
              <a:t>Conference </a:t>
            </a:r>
            <a:r>
              <a:rPr lang="en-US" altLang="zh-CN" sz="2000" i="1" dirty="0"/>
              <a:t>(IPCCC)</a:t>
            </a:r>
            <a:r>
              <a:rPr lang="en-US" altLang="zh-CN" sz="2000" dirty="0"/>
              <a:t> (pp. 1-2). IEEE</a:t>
            </a:r>
            <a:r>
              <a:rPr lang="en-US" altLang="zh-CN" sz="2000" dirty="0" smtClean="0">
                <a:solidFill>
                  <a:srgbClr val="FF0000"/>
                </a:solidFill>
              </a:rPr>
              <a:t>.(CCF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C)</a:t>
            </a:r>
            <a:endParaRPr lang="zh-CN" altLang="en-US" sz="2000" dirty="0" smtClean="0">
              <a:solidFill>
                <a:srgbClr val="FF0000"/>
              </a:solidFill>
            </a:endParaRPr>
          </a:p>
          <a:p>
            <a:r>
              <a:rPr lang="en-US" altLang="zh-CN" sz="2000" dirty="0" err="1"/>
              <a:t>Geng</a:t>
            </a:r>
            <a:r>
              <a:rPr lang="en-US" altLang="zh-CN" sz="2000" dirty="0"/>
              <a:t>, H., Shi, X., Yin, X., Wang, Z., </a:t>
            </a:r>
            <a:r>
              <a:rPr lang="en-US" altLang="zh-CN" sz="2000" dirty="0" err="1" smtClean="0">
                <a:solidFill>
                  <a:srgbClr val="0432FF"/>
                </a:solidFill>
              </a:rPr>
              <a:t>ZhangH</a:t>
            </a:r>
            <a:r>
              <a:rPr lang="en-US" altLang="zh-CN" sz="2000" dirty="0" smtClean="0"/>
              <a:t>., </a:t>
            </a:r>
            <a:r>
              <a:rPr lang="en-US" altLang="zh-CN" sz="2000" dirty="0"/>
              <a:t>&amp; Yao, J. (2014, December). Let more nodes have a second choice. In </a:t>
            </a:r>
            <a:r>
              <a:rPr lang="en-US" altLang="zh-CN" sz="2000" i="1" dirty="0"/>
              <a:t>Performance Computing and Communications </a:t>
            </a:r>
            <a:r>
              <a:rPr lang="en-US" altLang="zh-CN" sz="2000" i="1" dirty="0" smtClean="0"/>
              <a:t>Conference (IPCCC), 2014 IEEE International</a:t>
            </a:r>
            <a:r>
              <a:rPr lang="en-US" altLang="zh-CN" sz="2000" dirty="0" smtClean="0"/>
              <a:t> (pp. 1-2). IEEE</a:t>
            </a:r>
            <a:r>
              <a:rPr lang="en-US" altLang="zh-CN" sz="2000" dirty="0" smtClean="0">
                <a:solidFill>
                  <a:srgbClr val="FF0000"/>
                </a:solidFill>
              </a:rPr>
              <a:t>.(CCF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C)</a:t>
            </a:r>
            <a:endParaRPr lang="en-US" altLang="zh-CN" sz="2000" dirty="0">
              <a:solidFill>
                <a:srgbClr val="FF0000"/>
              </a:solidFill>
            </a:endParaRPr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6338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主要内容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hlink"/>
                </a:solidFill>
              </a:rPr>
              <a:t>一</a:t>
            </a:r>
            <a:r>
              <a:rPr lang="en-US" altLang="zh-CN">
                <a:solidFill>
                  <a:schemeClr val="hlink"/>
                </a:solidFill>
              </a:rPr>
              <a:t>. </a:t>
            </a:r>
            <a:r>
              <a:rPr lang="zh-CN" altLang="en-US">
                <a:solidFill>
                  <a:schemeClr val="hlink"/>
                </a:solidFill>
              </a:rPr>
              <a:t>选题背景、目的及意义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hlink"/>
                </a:solidFill>
              </a:rPr>
              <a:t>二</a:t>
            </a:r>
            <a:r>
              <a:rPr lang="en-US" altLang="zh-CN">
                <a:solidFill>
                  <a:schemeClr val="hlink"/>
                </a:solidFill>
              </a:rPr>
              <a:t>. </a:t>
            </a:r>
            <a:r>
              <a:rPr lang="zh-CN" altLang="en-US">
                <a:solidFill>
                  <a:schemeClr val="hlink"/>
                </a:solidFill>
              </a:rPr>
              <a:t>国内外研究现状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accent2"/>
                </a:solidFill>
              </a:rPr>
              <a:t>三</a:t>
            </a:r>
            <a:r>
              <a:rPr lang="en-US" altLang="zh-CN">
                <a:solidFill>
                  <a:schemeClr val="accent2"/>
                </a:solidFill>
              </a:rPr>
              <a:t>. </a:t>
            </a:r>
            <a:r>
              <a:rPr lang="zh-CN" altLang="en-US">
                <a:solidFill>
                  <a:schemeClr val="accent2"/>
                </a:solidFill>
              </a:rPr>
              <a:t>研究内容及拟解决的主要问题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accent2"/>
                </a:solidFill>
              </a:rPr>
              <a:t>四</a:t>
            </a:r>
            <a:r>
              <a:rPr lang="en-US" altLang="zh-CN">
                <a:solidFill>
                  <a:schemeClr val="accent2"/>
                </a:solidFill>
              </a:rPr>
              <a:t>. </a:t>
            </a:r>
            <a:r>
              <a:rPr lang="zh-CN" altLang="en-US">
                <a:solidFill>
                  <a:schemeClr val="accent2"/>
                </a:solidFill>
              </a:rPr>
              <a:t>研究方案及可行性分析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accent2"/>
                </a:solidFill>
              </a:rPr>
              <a:t>五</a:t>
            </a:r>
            <a:r>
              <a:rPr lang="en-US" altLang="zh-CN">
                <a:solidFill>
                  <a:schemeClr val="accent2"/>
                </a:solidFill>
              </a:rPr>
              <a:t>. </a:t>
            </a:r>
            <a:r>
              <a:rPr lang="zh-CN" altLang="en-US">
                <a:solidFill>
                  <a:schemeClr val="accent2"/>
                </a:solidFill>
              </a:rPr>
              <a:t>可能的创新点及预期成果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accent2"/>
                </a:solidFill>
              </a:rPr>
              <a:t>六</a:t>
            </a:r>
            <a:r>
              <a:rPr lang="en-US" altLang="zh-CN">
                <a:solidFill>
                  <a:schemeClr val="accent2"/>
                </a:solidFill>
              </a:rPr>
              <a:t>. </a:t>
            </a:r>
            <a:r>
              <a:rPr lang="zh-CN" altLang="en-US">
                <a:solidFill>
                  <a:schemeClr val="accent2"/>
                </a:solidFill>
              </a:rPr>
              <a:t>进度计划安排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accent2"/>
                </a:solidFill>
              </a:rPr>
              <a:t>七</a:t>
            </a:r>
            <a:r>
              <a:rPr lang="en-US" altLang="zh-CN">
                <a:solidFill>
                  <a:schemeClr val="accent2"/>
                </a:solidFill>
              </a:rPr>
              <a:t>. </a:t>
            </a:r>
            <a:r>
              <a:rPr lang="zh-CN" altLang="en-US">
                <a:solidFill>
                  <a:schemeClr val="accent2"/>
                </a:solidFill>
              </a:rPr>
              <a:t>已有研究成果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charset="0"/>
                <a:ea typeface="黑体" charset="0"/>
              </a:rPr>
              <a:t>八</a:t>
            </a:r>
            <a:r>
              <a:rPr lang="en-US" altLang="zh-CN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charset="0"/>
                <a:ea typeface="黑体" charset="0"/>
              </a:rPr>
              <a:t>. </a:t>
            </a:r>
            <a:r>
              <a:rPr lang="zh-CN" altLang="en-US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charset="0"/>
                <a:ea typeface="黑体" charset="0"/>
              </a:rPr>
              <a:t>参考文献</a:t>
            </a:r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9409113" y="1570038"/>
            <a:ext cx="9969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hlink"/>
                </a:solidFill>
                <a:latin typeface="Arial" charset="0"/>
              </a:rPr>
              <a:t>文献</a:t>
            </a:r>
          </a:p>
          <a:p>
            <a:pPr eaLnBrk="1" hangingPunct="1"/>
            <a:r>
              <a:rPr lang="zh-CN" altLang="en-US" sz="3200">
                <a:solidFill>
                  <a:schemeClr val="hlink"/>
                </a:solidFill>
                <a:latin typeface="Arial" charset="0"/>
              </a:rPr>
              <a:t>综述</a:t>
            </a:r>
          </a:p>
        </p:txBody>
      </p:sp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9609139" y="3068639"/>
            <a:ext cx="59503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选</a:t>
            </a:r>
          </a:p>
          <a:p>
            <a:pPr eaLnBrk="1" hangingPunct="1">
              <a:defRPr/>
            </a:pPr>
            <a: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题</a:t>
            </a:r>
            <a:b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报</a:t>
            </a:r>
          </a:p>
          <a:p>
            <a:pPr eaLnBrk="1" hangingPunct="1">
              <a:defRPr/>
            </a:pPr>
            <a: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告</a:t>
            </a:r>
          </a:p>
        </p:txBody>
      </p:sp>
      <p:sp>
        <p:nvSpPr>
          <p:cNvPr id="77830" name="Line 6"/>
          <p:cNvSpPr>
            <a:spLocks noChangeShapeType="1"/>
          </p:cNvSpPr>
          <p:nvPr/>
        </p:nvSpPr>
        <p:spPr bwMode="auto">
          <a:xfrm>
            <a:off x="2063750" y="2636838"/>
            <a:ext cx="8280400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8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66165" y="1059049"/>
            <a:ext cx="109728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[1] M. </a:t>
            </a:r>
            <a:r>
              <a:rPr lang="en-US" altLang="zh-CN" sz="1400" dirty="0" err="1"/>
              <a:t>Alizadeh</a:t>
            </a:r>
            <a:r>
              <a:rPr lang="en-US" altLang="zh-CN" sz="1400" dirty="0"/>
              <a:t>, A. Greenberg, D. A. </a:t>
            </a:r>
            <a:r>
              <a:rPr lang="en-US" altLang="zh-CN" sz="1400" dirty="0" err="1"/>
              <a:t>Maltz</a:t>
            </a:r>
            <a:r>
              <a:rPr lang="en-US" altLang="zh-CN" sz="1400" dirty="0"/>
              <a:t>, J. </a:t>
            </a:r>
            <a:r>
              <a:rPr lang="en-US" altLang="zh-CN" sz="1400" dirty="0" err="1"/>
              <a:t>Padhye</a:t>
            </a:r>
            <a:r>
              <a:rPr lang="en-US" altLang="zh-CN" sz="1400" dirty="0"/>
              <a:t>, P. Patel, B. </a:t>
            </a:r>
            <a:r>
              <a:rPr lang="en-US" altLang="zh-CN" sz="1400" dirty="0" err="1"/>
              <a:t>Prab</a:t>
            </a:r>
            <a:r>
              <a:rPr lang="en-US" altLang="zh-CN" sz="1400" dirty="0"/>
              <a:t>- </a:t>
            </a:r>
            <a:r>
              <a:rPr lang="en-US" altLang="zh-CN" sz="1400" dirty="0" err="1"/>
              <a:t>hakar</a:t>
            </a:r>
            <a:r>
              <a:rPr lang="en-US" altLang="zh-CN" sz="1400" dirty="0"/>
              <a:t>, S. </a:t>
            </a:r>
            <a:r>
              <a:rPr lang="en-US" altLang="zh-CN" sz="1400" dirty="0" err="1"/>
              <a:t>Sengupta</a:t>
            </a:r>
            <a:r>
              <a:rPr lang="en-US" altLang="zh-CN" sz="1400" dirty="0"/>
              <a:t>, and M. </a:t>
            </a:r>
            <a:r>
              <a:rPr lang="en-US" altLang="zh-CN" sz="1400" dirty="0" err="1"/>
              <a:t>Sridharan</a:t>
            </a:r>
            <a:r>
              <a:rPr lang="en-US" altLang="zh-CN" sz="1400" dirty="0"/>
              <a:t>. Data center TCP (DCTCP). In </a:t>
            </a:r>
            <a:r>
              <a:rPr lang="en-US" altLang="zh-CN" sz="1400" i="1" dirty="0"/>
              <a:t>Proc. ACM SIGCOMM</a:t>
            </a:r>
            <a:r>
              <a:rPr lang="en-US" altLang="zh-CN" sz="1400" dirty="0"/>
              <a:t>, 2010. </a:t>
            </a:r>
          </a:p>
          <a:p>
            <a:r>
              <a:rPr lang="en-US" altLang="zh-CN" sz="1400" dirty="0"/>
              <a:t>[2] M. </a:t>
            </a:r>
            <a:r>
              <a:rPr lang="en-US" altLang="zh-CN" sz="1400" dirty="0" err="1"/>
              <a:t>Alizadeh</a:t>
            </a:r>
            <a:r>
              <a:rPr lang="en-US" altLang="zh-CN" sz="1400" dirty="0"/>
              <a:t>, A. </a:t>
            </a:r>
            <a:r>
              <a:rPr lang="en-US" altLang="zh-CN" sz="1400" dirty="0" err="1"/>
              <a:t>Kabbani</a:t>
            </a:r>
            <a:r>
              <a:rPr lang="en-US" altLang="zh-CN" sz="1400" dirty="0"/>
              <a:t>, T. </a:t>
            </a:r>
            <a:r>
              <a:rPr lang="en-US" altLang="zh-CN" sz="1400" dirty="0" err="1"/>
              <a:t>Edsall</a:t>
            </a:r>
            <a:r>
              <a:rPr lang="en-US" altLang="zh-CN" sz="1400" dirty="0"/>
              <a:t>, B. </a:t>
            </a:r>
            <a:r>
              <a:rPr lang="en-US" altLang="zh-CN" sz="1400" dirty="0" err="1"/>
              <a:t>Prabhakar</a:t>
            </a:r>
            <a:r>
              <a:rPr lang="en-US" altLang="zh-CN" sz="1400" dirty="0"/>
              <a:t>, A. </a:t>
            </a:r>
            <a:r>
              <a:rPr lang="en-US" altLang="zh-CN" sz="1400" dirty="0" err="1"/>
              <a:t>Vahdat</a:t>
            </a:r>
            <a:r>
              <a:rPr lang="en-US" altLang="zh-CN" sz="1400" dirty="0"/>
              <a:t>, and M. Yasuda. Less is more: Trading a little bandwidth for ultra-low latency in the data center. In </a:t>
            </a:r>
            <a:r>
              <a:rPr lang="en-US" altLang="zh-CN" sz="1400" i="1" dirty="0"/>
              <a:t>Proc. USENIX NSDI</a:t>
            </a:r>
            <a:r>
              <a:rPr lang="en-US" altLang="zh-CN" sz="1400" dirty="0"/>
              <a:t>, 2012. </a:t>
            </a:r>
          </a:p>
          <a:p>
            <a:r>
              <a:rPr lang="en-US" altLang="zh-CN" sz="1400" dirty="0"/>
              <a:t>[3] M. </a:t>
            </a:r>
            <a:r>
              <a:rPr lang="en-US" altLang="zh-CN" sz="1400" dirty="0" err="1"/>
              <a:t>Alizadeh</a:t>
            </a:r>
            <a:r>
              <a:rPr lang="en-US" altLang="zh-CN" sz="1400" dirty="0"/>
              <a:t>, S. Yang, M. Sharif, S. </a:t>
            </a:r>
            <a:r>
              <a:rPr lang="en-US" altLang="zh-CN" sz="1400" dirty="0" err="1"/>
              <a:t>Katti</a:t>
            </a:r>
            <a:r>
              <a:rPr lang="en-US" altLang="zh-CN" sz="1400" dirty="0"/>
              <a:t>, N. </a:t>
            </a:r>
            <a:r>
              <a:rPr lang="en-US" altLang="zh-CN" sz="1400" dirty="0" err="1"/>
              <a:t>McKeown</a:t>
            </a:r>
            <a:r>
              <a:rPr lang="en-US" altLang="zh-CN" sz="1400" dirty="0"/>
              <a:t>, B. </a:t>
            </a:r>
            <a:r>
              <a:rPr lang="en-US" altLang="zh-CN" sz="1400" dirty="0" err="1"/>
              <a:t>Prabhakar</a:t>
            </a:r>
            <a:r>
              <a:rPr lang="en-US" altLang="zh-CN" sz="1400" dirty="0"/>
              <a:t>, and S. </a:t>
            </a:r>
            <a:r>
              <a:rPr lang="en-US" altLang="zh-CN" sz="1400" dirty="0" err="1"/>
              <a:t>Shenker</a:t>
            </a:r>
            <a:r>
              <a:rPr lang="en-US" altLang="zh-CN" sz="1400" dirty="0"/>
              <a:t>. </a:t>
            </a:r>
            <a:r>
              <a:rPr lang="en-US" altLang="zh-CN" sz="1400" dirty="0" err="1"/>
              <a:t>pFabric</a:t>
            </a:r>
            <a:r>
              <a:rPr lang="en-US" altLang="zh-CN" sz="1400" dirty="0"/>
              <a:t>: Minimal near-optimal datacenter transport. In </a:t>
            </a:r>
            <a:r>
              <a:rPr lang="en-US" altLang="zh-CN" sz="1400" i="1" dirty="0"/>
              <a:t>Proc. ACM SIGCOMM</a:t>
            </a:r>
            <a:r>
              <a:rPr lang="en-US" altLang="zh-CN" sz="1400" dirty="0"/>
              <a:t>, 2013. </a:t>
            </a:r>
          </a:p>
          <a:p>
            <a:r>
              <a:rPr lang="en-US" altLang="zh-CN" sz="1400" dirty="0"/>
              <a:t>[4] L. Chen, S. Hu, K. Chen, H. Wu, and D. H. Tsang. Towards minimal- delay deadline-driven data center TCP. In </a:t>
            </a:r>
            <a:r>
              <a:rPr lang="en-US" altLang="zh-CN" sz="1400" i="1" dirty="0"/>
              <a:t>Proc. ACM </a:t>
            </a:r>
            <a:r>
              <a:rPr lang="en-US" altLang="zh-CN" sz="1400" i="1" dirty="0" err="1"/>
              <a:t>HotNets</a:t>
            </a:r>
            <a:r>
              <a:rPr lang="en-US" altLang="zh-CN" sz="1400" dirty="0"/>
              <a:t>, 2013. </a:t>
            </a:r>
          </a:p>
          <a:p>
            <a:r>
              <a:rPr lang="en-US" altLang="zh-CN" sz="1400" dirty="0"/>
              <a:t>[5] P. Cheng, F. Ren, R. Shu, and C. Lin. Catch the whole lot in an action: Rapid precise packet loss notification in data centers. In </a:t>
            </a:r>
            <a:r>
              <a:rPr lang="en-US" altLang="zh-CN" sz="1400" i="1" dirty="0"/>
              <a:t>Proc. USENIX NSDI</a:t>
            </a:r>
            <a:r>
              <a:rPr lang="en-US" altLang="zh-CN" sz="1400" dirty="0"/>
              <a:t>, 2014. </a:t>
            </a:r>
          </a:p>
          <a:p>
            <a:r>
              <a:rPr lang="en-US" altLang="zh-CN" sz="1400" dirty="0"/>
              <a:t>[6] N. </a:t>
            </a:r>
            <a:r>
              <a:rPr lang="en-US" altLang="zh-CN" sz="1400" dirty="0" err="1"/>
              <a:t>Hamedazimi</a:t>
            </a:r>
            <a:r>
              <a:rPr lang="en-US" altLang="zh-CN" sz="1400" dirty="0"/>
              <a:t>, I. </a:t>
            </a:r>
            <a:r>
              <a:rPr lang="en-US" altLang="zh-CN" sz="1400" dirty="0" err="1"/>
              <a:t>Qazi</a:t>
            </a:r>
            <a:r>
              <a:rPr lang="en-US" altLang="zh-CN" sz="1400" dirty="0"/>
              <a:t>, H. Gupta, V. </a:t>
            </a:r>
            <a:r>
              <a:rPr lang="en-US" altLang="zh-CN" sz="1400" dirty="0" err="1"/>
              <a:t>Sekar</a:t>
            </a:r>
            <a:r>
              <a:rPr lang="en-US" altLang="zh-CN" sz="1400" dirty="0"/>
              <a:t>, S. Das, H. Shah, and A. </a:t>
            </a:r>
            <a:r>
              <a:rPr lang="en-US" altLang="zh-CN" sz="1400" dirty="0" err="1"/>
              <a:t>Tanwer</a:t>
            </a:r>
            <a:r>
              <a:rPr lang="en-US" altLang="zh-CN" sz="1400" dirty="0"/>
              <a:t>. </a:t>
            </a:r>
            <a:r>
              <a:rPr lang="en-US" altLang="zh-CN" sz="1400" dirty="0" err="1"/>
              <a:t>FireFly</a:t>
            </a:r>
            <a:r>
              <a:rPr lang="en-US" altLang="zh-CN" sz="1400" dirty="0"/>
              <a:t>: A reconfigurable wireless datacenter fabric using free-space optics. In </a:t>
            </a:r>
            <a:r>
              <a:rPr lang="en-US" altLang="zh-CN" sz="1400" i="1" dirty="0"/>
              <a:t>Proc. ACM SIGCOMM</a:t>
            </a:r>
            <a:r>
              <a:rPr lang="en-US" altLang="zh-CN" sz="1400" dirty="0"/>
              <a:t>, 2014. </a:t>
            </a:r>
          </a:p>
          <a:p>
            <a:r>
              <a:rPr lang="en-US" altLang="zh-CN" sz="1400" dirty="0"/>
              <a:t>[7] C.-Y. Hong, M. Caesar, and P. Godfrey. Finishing flows quickly with preemptive scheduling. In </a:t>
            </a:r>
            <a:r>
              <a:rPr lang="en-US" altLang="zh-CN" sz="1400" i="1" dirty="0"/>
              <a:t>Proc. ACM SIGCOMM</a:t>
            </a:r>
            <a:r>
              <a:rPr lang="en-US" altLang="zh-CN" sz="1400" dirty="0"/>
              <a:t>, 2012. </a:t>
            </a:r>
          </a:p>
          <a:p>
            <a:r>
              <a:rPr lang="en-US" altLang="zh-CN" sz="1400" dirty="0"/>
              <a:t>[8] A. </a:t>
            </a:r>
            <a:r>
              <a:rPr lang="en-US" altLang="zh-CN" sz="1400" dirty="0" err="1"/>
              <a:t>Munir</a:t>
            </a:r>
            <a:r>
              <a:rPr lang="en-US" altLang="zh-CN" sz="1400" dirty="0"/>
              <a:t>, G. </a:t>
            </a:r>
            <a:r>
              <a:rPr lang="en-US" altLang="zh-CN" sz="1400" dirty="0" err="1"/>
              <a:t>Baig</a:t>
            </a:r>
            <a:r>
              <a:rPr lang="en-US" altLang="zh-CN" sz="1400" dirty="0"/>
              <a:t>, S. </a:t>
            </a:r>
            <a:r>
              <a:rPr lang="en-US" altLang="zh-CN" sz="1400" dirty="0" err="1"/>
              <a:t>Irteza</a:t>
            </a:r>
            <a:r>
              <a:rPr lang="en-US" altLang="zh-CN" sz="1400" dirty="0"/>
              <a:t>, I. </a:t>
            </a:r>
            <a:r>
              <a:rPr lang="en-US" altLang="zh-CN" sz="1400" dirty="0" err="1"/>
              <a:t>Qazi</a:t>
            </a:r>
            <a:r>
              <a:rPr lang="en-US" altLang="zh-CN" sz="1400" dirty="0"/>
              <a:t>, I. Liu, and F. </a:t>
            </a:r>
            <a:r>
              <a:rPr lang="en-US" altLang="zh-CN" sz="1400" dirty="0" err="1"/>
              <a:t>Dogar</a:t>
            </a:r>
            <a:r>
              <a:rPr lang="en-US" altLang="zh-CN" sz="1400" dirty="0"/>
              <a:t>. Friends, not foes—Synthesizing existing transport strategies for data center networks. In </a:t>
            </a:r>
            <a:r>
              <a:rPr lang="en-US" altLang="zh-CN" sz="1400" i="1" dirty="0"/>
              <a:t>Proc. ACM SIGCOMM</a:t>
            </a:r>
            <a:r>
              <a:rPr lang="en-US" altLang="zh-CN" sz="1400" dirty="0"/>
              <a:t>, 2014. </a:t>
            </a:r>
          </a:p>
          <a:p>
            <a:r>
              <a:rPr lang="en-US" altLang="zh-CN" sz="1400" dirty="0"/>
              <a:t>[9] A. </a:t>
            </a:r>
            <a:r>
              <a:rPr lang="en-US" altLang="zh-CN" sz="1400" dirty="0" err="1"/>
              <a:t>Sivaraman</a:t>
            </a:r>
            <a:r>
              <a:rPr lang="en-US" altLang="zh-CN" sz="1400" dirty="0"/>
              <a:t>, K. </a:t>
            </a:r>
            <a:r>
              <a:rPr lang="en-US" altLang="zh-CN" sz="1400" dirty="0" err="1"/>
              <a:t>Winstein</a:t>
            </a:r>
            <a:r>
              <a:rPr lang="en-US" altLang="zh-CN" sz="1400" dirty="0"/>
              <a:t>, P. </a:t>
            </a:r>
            <a:r>
              <a:rPr lang="en-US" altLang="zh-CN" sz="1400" dirty="0" err="1"/>
              <a:t>Thaker</a:t>
            </a:r>
            <a:r>
              <a:rPr lang="en-US" altLang="zh-CN" sz="1400" dirty="0"/>
              <a:t>, and H. </a:t>
            </a:r>
            <a:r>
              <a:rPr lang="en-US" altLang="zh-CN" sz="1400" dirty="0" err="1"/>
              <a:t>Balakrishnan</a:t>
            </a:r>
            <a:r>
              <a:rPr lang="en-US" altLang="zh-CN" sz="1400" dirty="0"/>
              <a:t>. An </a:t>
            </a:r>
            <a:r>
              <a:rPr lang="en-US" altLang="zh-CN" sz="1400" dirty="0" err="1"/>
              <a:t>exper</a:t>
            </a:r>
            <a:r>
              <a:rPr lang="en-US" altLang="zh-CN" sz="1400" dirty="0"/>
              <a:t>- </a:t>
            </a:r>
            <a:r>
              <a:rPr lang="en-US" altLang="zh-CN" sz="1400" dirty="0" err="1"/>
              <a:t>imental</a:t>
            </a:r>
            <a:r>
              <a:rPr lang="en-US" altLang="zh-CN" sz="1400" dirty="0"/>
              <a:t> study of the learnability of congestion control. In </a:t>
            </a:r>
            <a:r>
              <a:rPr lang="en-US" altLang="zh-CN" sz="1400" i="1" dirty="0"/>
              <a:t>Proc. ACM SIGCOMM</a:t>
            </a:r>
            <a:r>
              <a:rPr lang="en-US" altLang="zh-CN" sz="1400" dirty="0"/>
              <a:t>, 2014. </a:t>
            </a:r>
          </a:p>
          <a:p>
            <a:r>
              <a:rPr lang="en-US" altLang="zh-CN" sz="1400" dirty="0"/>
              <a:t>[10] B. </a:t>
            </a:r>
            <a:r>
              <a:rPr lang="en-US" altLang="zh-CN" sz="1400" dirty="0" err="1"/>
              <a:t>Vamanan</a:t>
            </a:r>
            <a:r>
              <a:rPr lang="en-US" altLang="zh-CN" sz="1400" dirty="0"/>
              <a:t>, J. Hasan, and T. </a:t>
            </a:r>
            <a:r>
              <a:rPr lang="en-US" altLang="zh-CN" sz="1400" dirty="0" err="1"/>
              <a:t>Vijaykumar</a:t>
            </a:r>
            <a:r>
              <a:rPr lang="en-US" altLang="zh-CN" sz="1400" dirty="0"/>
              <a:t>. Deadline-aware datacenter TCP (D2TCP). In </a:t>
            </a:r>
            <a:r>
              <a:rPr lang="en-US" altLang="zh-CN" sz="1400" i="1" dirty="0"/>
              <a:t>Proc. ACM SIGCOMM</a:t>
            </a:r>
            <a:r>
              <a:rPr lang="en-US" altLang="zh-CN" sz="1400" dirty="0"/>
              <a:t>, 2012. </a:t>
            </a:r>
            <a:endParaRPr lang="zh-CN" altLang="en-US" sz="1400" dirty="0" smtClean="0"/>
          </a:p>
          <a:p>
            <a:r>
              <a:rPr lang="en-US" altLang="zh-CN" sz="1400" dirty="0"/>
              <a:t>[11] C. Wilson, H. </a:t>
            </a:r>
            <a:r>
              <a:rPr lang="en-US" altLang="zh-CN" sz="1400" dirty="0" err="1"/>
              <a:t>Ballani</a:t>
            </a:r>
            <a:r>
              <a:rPr lang="en-US" altLang="zh-CN" sz="1400" dirty="0"/>
              <a:t>, T. </a:t>
            </a:r>
            <a:r>
              <a:rPr lang="en-US" altLang="zh-CN" sz="1400" dirty="0" err="1"/>
              <a:t>Karagiannis</a:t>
            </a:r>
            <a:r>
              <a:rPr lang="en-US" altLang="zh-CN" sz="1400" dirty="0"/>
              <a:t>, and A. </a:t>
            </a:r>
            <a:r>
              <a:rPr lang="en-US" altLang="zh-CN" sz="1400" dirty="0" err="1"/>
              <a:t>Rowtron</a:t>
            </a:r>
            <a:r>
              <a:rPr lang="en-US" altLang="zh-CN" sz="1400" dirty="0"/>
              <a:t>. Better never than late: Meeting deadlines in datacenter networks. In </a:t>
            </a:r>
            <a:r>
              <a:rPr lang="en-US" altLang="zh-CN" sz="1400" i="1" dirty="0"/>
              <a:t>Proc. ACM SIGCOMM</a:t>
            </a:r>
            <a:r>
              <a:rPr lang="en-US" altLang="zh-CN" sz="1400" dirty="0"/>
              <a:t>, 2011. </a:t>
            </a:r>
          </a:p>
          <a:p>
            <a:r>
              <a:rPr lang="en-US" altLang="zh-CN" sz="1400" dirty="0"/>
              <a:t>[12] H. Xu and B. Li. </a:t>
            </a:r>
            <a:r>
              <a:rPr lang="en-US" altLang="zh-CN" sz="1400" dirty="0" err="1"/>
              <a:t>RepFlow</a:t>
            </a:r>
            <a:r>
              <a:rPr lang="en-US" altLang="zh-CN" sz="1400" dirty="0"/>
              <a:t>: Minimizing flow completion times with replicated flows in data centers. </a:t>
            </a:r>
            <a:r>
              <a:rPr lang="en-US" altLang="zh-CN" sz="1400" i="1" dirty="0"/>
              <a:t>Proc. IEEE INFOCOM</a:t>
            </a:r>
            <a:r>
              <a:rPr lang="en-US" altLang="zh-CN" sz="1400" dirty="0"/>
              <a:t>, 2014. </a:t>
            </a:r>
          </a:p>
          <a:p>
            <a:r>
              <a:rPr lang="en-US" altLang="zh-CN" sz="1400" dirty="0"/>
              <a:t>[13] K. </a:t>
            </a:r>
            <a:r>
              <a:rPr lang="en-US" altLang="zh-CN" sz="1400" dirty="0" err="1"/>
              <a:t>Zarifis</a:t>
            </a:r>
            <a:r>
              <a:rPr lang="en-US" altLang="zh-CN" sz="1400" dirty="0"/>
              <a:t>, R. Miao, M. Calder, E. Katz-Bassett, M. Yu, and J. </a:t>
            </a:r>
            <a:r>
              <a:rPr lang="en-US" altLang="zh-CN" sz="1400" dirty="0" err="1"/>
              <a:t>Padhye</a:t>
            </a:r>
            <a:r>
              <a:rPr lang="en-US" altLang="zh-CN" sz="1400" dirty="0"/>
              <a:t>. DIBS: Just-in-time congestion mitigation for data centers. In </a:t>
            </a:r>
            <a:r>
              <a:rPr lang="en-US" altLang="zh-CN" sz="1400" i="1" dirty="0"/>
              <a:t>Proc. ACM </a:t>
            </a:r>
            <a:r>
              <a:rPr lang="en-US" altLang="zh-CN" sz="1400" i="1" dirty="0" err="1"/>
              <a:t>EuroSys</a:t>
            </a:r>
            <a:r>
              <a:rPr lang="en-US" altLang="zh-CN" sz="1400" dirty="0"/>
              <a:t>, 2014. </a:t>
            </a:r>
          </a:p>
          <a:p>
            <a:r>
              <a:rPr lang="en-US" altLang="zh-CN" sz="1400" dirty="0"/>
              <a:t>[14] D. </a:t>
            </a:r>
            <a:r>
              <a:rPr lang="en-US" altLang="zh-CN" sz="1400" dirty="0" err="1"/>
              <a:t>Zats</a:t>
            </a:r>
            <a:r>
              <a:rPr lang="en-US" altLang="zh-CN" sz="1400" dirty="0"/>
              <a:t>, T. Das, P. Mohan, D. </a:t>
            </a:r>
            <a:r>
              <a:rPr lang="en-US" altLang="zh-CN" sz="1400" dirty="0" err="1"/>
              <a:t>Borthakur</a:t>
            </a:r>
            <a:r>
              <a:rPr lang="en-US" altLang="zh-CN" sz="1400" dirty="0"/>
              <a:t>, and R. Katz. </a:t>
            </a:r>
            <a:r>
              <a:rPr lang="en-US" altLang="zh-CN" sz="1400" dirty="0" err="1"/>
              <a:t>DeTail</a:t>
            </a:r>
            <a:r>
              <a:rPr lang="en-US" altLang="zh-CN" sz="1400" dirty="0"/>
              <a:t>: Reducing the flow completion time tail in datacenter networks. In </a:t>
            </a:r>
            <a:r>
              <a:rPr lang="en-US" altLang="zh-CN" sz="1400" i="1" dirty="0"/>
              <a:t>Proc. ACM SIGCOMM</a:t>
            </a:r>
            <a:r>
              <a:rPr lang="en-US" altLang="zh-CN" sz="1400" dirty="0"/>
              <a:t>, 2012. </a:t>
            </a:r>
          </a:p>
          <a:p>
            <a:r>
              <a:rPr lang="en-US" altLang="zh-CN" sz="1400" dirty="0"/>
              <a:t>[15] D. </a:t>
            </a:r>
            <a:r>
              <a:rPr lang="en-US" altLang="zh-CN" sz="1400" dirty="0" err="1"/>
              <a:t>Zats</a:t>
            </a:r>
            <a:r>
              <a:rPr lang="en-US" altLang="zh-CN" sz="1400" dirty="0"/>
              <a:t>, A. P. </a:t>
            </a:r>
            <a:r>
              <a:rPr lang="en-US" altLang="zh-CN" sz="1400" dirty="0" err="1"/>
              <a:t>Iyer</a:t>
            </a:r>
            <a:r>
              <a:rPr lang="en-US" altLang="zh-CN" sz="1400" dirty="0"/>
              <a:t>, R. H. Katz, I. </a:t>
            </a:r>
            <a:r>
              <a:rPr lang="en-US" altLang="zh-CN" sz="1400" dirty="0" err="1"/>
              <a:t>Stoica</a:t>
            </a:r>
            <a:r>
              <a:rPr lang="en-US" altLang="zh-CN" sz="1400" dirty="0"/>
              <a:t>, and A. </a:t>
            </a:r>
            <a:r>
              <a:rPr lang="en-US" altLang="zh-CN" sz="1400" dirty="0" err="1"/>
              <a:t>Vahdat</a:t>
            </a:r>
            <a:r>
              <a:rPr lang="en-US" altLang="zh-CN" sz="1400" dirty="0"/>
              <a:t>. </a:t>
            </a:r>
            <a:r>
              <a:rPr lang="en-US" altLang="zh-CN" sz="1400" dirty="0" err="1"/>
              <a:t>FastLane</a:t>
            </a:r>
            <a:r>
              <a:rPr lang="en-US" altLang="zh-CN" sz="1400" dirty="0"/>
              <a:t>: An agile congestion signaling mechanism for improving datacenter performance. Technical report, UC Berkeley, 2013. </a:t>
            </a:r>
          </a:p>
          <a:p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682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09600" y="1112966"/>
            <a:ext cx="109728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[16] X. Zhou, Z. Zhang, Y. Zhu, Y. Li, S. Kumar, A. </a:t>
            </a:r>
            <a:r>
              <a:rPr lang="en-US" altLang="zh-CN" sz="1400" dirty="0" err="1"/>
              <a:t>Vahdat</a:t>
            </a:r>
            <a:r>
              <a:rPr lang="en-US" altLang="zh-CN" sz="1400" dirty="0"/>
              <a:t>, B. Y. Zhao, and H. Zheng. Mirror mirror on the ceiling: Flexible wireless links for data centers. In </a:t>
            </a:r>
            <a:r>
              <a:rPr lang="en-US" altLang="zh-CN" sz="1400" i="1" dirty="0"/>
              <a:t>Proc. ACM SIGCOMM</a:t>
            </a:r>
            <a:r>
              <a:rPr lang="en-US" altLang="zh-CN" sz="1400" dirty="0"/>
              <a:t>, 2012. </a:t>
            </a:r>
            <a:endParaRPr lang="zh-CN" altLang="en-US" sz="1400" dirty="0"/>
          </a:p>
          <a:p>
            <a:r>
              <a:rPr lang="en-US" altLang="zh-CN" sz="1400" dirty="0"/>
              <a:t>[17]  C.-</a:t>
            </a:r>
            <a:r>
              <a:rPr lang="en-US" altLang="zh-CN" sz="1400" dirty="0" err="1"/>
              <a:t>Y.Hongetal.Achievinghighutilizationwithsoftware</a:t>
            </a:r>
            <a:r>
              <a:rPr lang="en-US" altLang="zh-CN" sz="1400" dirty="0"/>
              <a:t>-</a:t>
            </a:r>
            <a:r>
              <a:rPr lang="en-US" altLang="zh-CN" sz="1400" dirty="0" err="1"/>
              <a:t>drivenwan</a:t>
            </a:r>
            <a:r>
              <a:rPr lang="en-US" altLang="zh-CN" sz="1400" dirty="0"/>
              <a:t>. In </a:t>
            </a:r>
            <a:r>
              <a:rPr lang="en-US" altLang="zh-CN" sz="1400" i="1" dirty="0"/>
              <a:t>SIGCOMM</a:t>
            </a:r>
            <a:r>
              <a:rPr lang="en-US" altLang="zh-CN" sz="1400" dirty="0"/>
              <a:t>, 2013. </a:t>
            </a:r>
          </a:p>
          <a:p>
            <a:r>
              <a:rPr lang="en-US" altLang="zh-CN" sz="1400" dirty="0"/>
              <a:t>[18]  </a:t>
            </a:r>
            <a:r>
              <a:rPr lang="en-US" altLang="zh-CN" sz="1400" dirty="0" err="1"/>
              <a:t>N.Jain,I.Menache,J.Naor,andJ.Yaniv.Near-optimalscheduling</a:t>
            </a:r>
            <a:r>
              <a:rPr lang="en-US" altLang="zh-CN" sz="1400" dirty="0"/>
              <a:t> mechanisms for deadline-sensitive jobs in large computing clusters. In </a:t>
            </a:r>
            <a:r>
              <a:rPr lang="en-US" altLang="zh-CN" sz="1400" i="1" dirty="0"/>
              <a:t>SPAA</a:t>
            </a:r>
            <a:r>
              <a:rPr lang="en-US" altLang="zh-CN" sz="1400" dirty="0"/>
              <a:t>, 2012. </a:t>
            </a:r>
          </a:p>
          <a:p>
            <a:r>
              <a:rPr lang="en-US" altLang="zh-CN" sz="1400" dirty="0"/>
              <a:t>[19]  S.Jainetal.B4:Experiencewithaglobally-deployedsoftwaredefined wan. In </a:t>
            </a:r>
            <a:r>
              <a:rPr lang="en-US" altLang="zh-CN" sz="1400" i="1" dirty="0"/>
              <a:t>SIGCOMM</a:t>
            </a:r>
            <a:r>
              <a:rPr lang="en-US" altLang="zh-CN" sz="1400" dirty="0"/>
              <a:t>, 2013. </a:t>
            </a:r>
            <a:endParaRPr lang="zh-CN" altLang="en-US" sz="1400" dirty="0"/>
          </a:p>
          <a:p>
            <a:r>
              <a:rPr lang="en-US" altLang="zh-CN" sz="1400" dirty="0"/>
              <a:t>[20] Lee J, Turner Y, Lee M, et al. Application-driven bandwidth guarantees in datacenters[C]//Proceedings of the 2014 ACM conference on SIGCOMM. ACM, 2014: 467-478.</a:t>
            </a:r>
            <a:endParaRPr lang="zh-CN" altLang="en-US" sz="1400" dirty="0"/>
          </a:p>
          <a:p>
            <a:r>
              <a:rPr lang="en-US" altLang="zh-CN" sz="1400" dirty="0"/>
              <a:t>[21] </a:t>
            </a:r>
            <a:r>
              <a:rPr lang="en-US" altLang="zh-CN" sz="1400" dirty="0" err="1"/>
              <a:t>Kandula</a:t>
            </a:r>
            <a:r>
              <a:rPr lang="en-US" altLang="zh-CN" sz="1400" dirty="0"/>
              <a:t> S, </a:t>
            </a:r>
            <a:r>
              <a:rPr lang="en-US" altLang="zh-CN" sz="1400" dirty="0" err="1"/>
              <a:t>Menache</a:t>
            </a:r>
            <a:r>
              <a:rPr lang="en-US" altLang="zh-CN" sz="1400" dirty="0"/>
              <a:t> I, Schwartz R, et al. Calendaring for wide area networks[C]//Proceedings of the 2014 ACM conference on SIGCOMM. ACM, 2014: 515-526</a:t>
            </a:r>
            <a:r>
              <a:rPr lang="en-US" altLang="zh-CN" sz="1400" dirty="0" smtClean="0"/>
              <a:t>.</a:t>
            </a:r>
            <a:endParaRPr lang="zh-CN" altLang="en-US" sz="1400" dirty="0" smtClean="0"/>
          </a:p>
          <a:p>
            <a:r>
              <a:rPr lang="en-US" altLang="zh-CN" sz="1400" dirty="0" smtClean="0"/>
              <a:t>[22]</a:t>
            </a:r>
            <a:r>
              <a:rPr lang="en-US" altLang="zh-CN" sz="1400" dirty="0" err="1" smtClean="0"/>
              <a:t>Jeyakumar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V, </a:t>
            </a:r>
            <a:r>
              <a:rPr lang="en-US" altLang="zh-CN" sz="1400" dirty="0" err="1"/>
              <a:t>Alizadeh</a:t>
            </a:r>
            <a:r>
              <a:rPr lang="en-US" altLang="zh-CN" sz="1400" dirty="0"/>
              <a:t> M, </a:t>
            </a:r>
            <a:r>
              <a:rPr lang="en-US" altLang="zh-CN" sz="1400" dirty="0" err="1"/>
              <a:t>Mazières</a:t>
            </a:r>
            <a:r>
              <a:rPr lang="en-US" altLang="zh-CN" sz="1400" dirty="0"/>
              <a:t> D, et al. </a:t>
            </a:r>
            <a:r>
              <a:rPr lang="en-US" altLang="zh-CN" sz="1400" dirty="0" err="1"/>
              <a:t>EyeQ</a:t>
            </a:r>
            <a:r>
              <a:rPr lang="en-US" altLang="zh-CN" sz="1400" dirty="0"/>
              <a:t>: Practical network performance isolation at the edge[J]. REM, 2013, 1005(A1): A2</a:t>
            </a:r>
            <a:r>
              <a:rPr lang="en-US" altLang="zh-CN" sz="1400" dirty="0" smtClean="0"/>
              <a:t>.</a:t>
            </a:r>
            <a:endParaRPr lang="zh-CN" altLang="en-US" sz="1400" dirty="0" smtClean="0"/>
          </a:p>
          <a:p>
            <a:r>
              <a:rPr lang="en-US" altLang="zh-CN" sz="1400" dirty="0" smtClean="0"/>
              <a:t>[23]</a:t>
            </a:r>
            <a:r>
              <a:rPr lang="en-US" altLang="zh-CN" sz="1400" dirty="0"/>
              <a:t> </a:t>
            </a:r>
            <a:r>
              <a:rPr lang="en-US" altLang="zh-CN" sz="1400" dirty="0" err="1"/>
              <a:t>Popa</a:t>
            </a:r>
            <a:r>
              <a:rPr lang="en-US" altLang="zh-CN" sz="1400" dirty="0"/>
              <a:t> L, </a:t>
            </a:r>
            <a:r>
              <a:rPr lang="en-US" altLang="zh-CN" sz="1400" dirty="0" err="1"/>
              <a:t>Yalagandula</a:t>
            </a:r>
            <a:r>
              <a:rPr lang="en-US" altLang="zh-CN" sz="1400" dirty="0"/>
              <a:t> P, Banerjee S, et al. </a:t>
            </a:r>
            <a:r>
              <a:rPr lang="en-US" altLang="zh-CN" sz="1400" dirty="0" err="1"/>
              <a:t>Elasticswitch</a:t>
            </a:r>
            <a:r>
              <a:rPr lang="en-US" altLang="zh-CN" sz="1400" dirty="0"/>
              <a:t>: practical work-conserving bandwidth guarantees for cloud computing[C]//ACM SIGCOMM Computer Communication Review. ACM, 2013, 43(4): 351-362</a:t>
            </a:r>
            <a:r>
              <a:rPr lang="en-US" altLang="zh-CN" sz="1400" dirty="0" smtClean="0"/>
              <a:t>.</a:t>
            </a:r>
            <a:endParaRPr lang="zh-CN" altLang="en-US" sz="1400" dirty="0" smtClean="0"/>
          </a:p>
          <a:p>
            <a:r>
              <a:rPr lang="en-US" altLang="zh-CN" sz="1400" dirty="0" smtClean="0"/>
              <a:t>[24]</a:t>
            </a:r>
            <a:r>
              <a:rPr lang="en-US" altLang="zh-CN" sz="1400" dirty="0" err="1" smtClean="0"/>
              <a:t>H.Ballani,P.Costa,T.Karagiannis,andA.Rowstron.Towards</a:t>
            </a:r>
            <a:r>
              <a:rPr lang="en-US" altLang="zh-CN" sz="1400" dirty="0" smtClean="0"/>
              <a:t> Predictable </a:t>
            </a:r>
            <a:r>
              <a:rPr lang="en-US" altLang="zh-CN" sz="1400" dirty="0"/>
              <a:t>Datacenter Networks. In </a:t>
            </a:r>
            <a:r>
              <a:rPr lang="en-US" altLang="zh-CN" sz="1400" i="1" dirty="0"/>
              <a:t>ACM SIGCOMM</a:t>
            </a:r>
            <a:r>
              <a:rPr lang="en-US" altLang="zh-CN" sz="1400" dirty="0"/>
              <a:t>, 2011. </a:t>
            </a:r>
            <a:endParaRPr lang="zh-CN" altLang="en-US" sz="1400" dirty="0" smtClean="0"/>
          </a:p>
          <a:p>
            <a:r>
              <a:rPr lang="en-US" altLang="zh-CN" sz="1400" dirty="0" smtClean="0"/>
              <a:t>[25]</a:t>
            </a:r>
            <a:r>
              <a:rPr lang="en-US" altLang="zh-CN" sz="1400" dirty="0"/>
              <a:t> Mittal R, </a:t>
            </a:r>
            <a:r>
              <a:rPr lang="en-US" altLang="zh-CN" sz="1400" dirty="0" err="1"/>
              <a:t>Dukkipati</a:t>
            </a:r>
            <a:r>
              <a:rPr lang="en-US" altLang="zh-CN" sz="1400" dirty="0"/>
              <a:t> N, </a:t>
            </a:r>
            <a:r>
              <a:rPr lang="en-US" altLang="zh-CN" sz="1400" dirty="0" err="1"/>
              <a:t>Blem</a:t>
            </a:r>
            <a:r>
              <a:rPr lang="en-US" altLang="zh-CN" sz="1400" dirty="0"/>
              <a:t> E, et al. TIMELY: RTT-based congestion control for the datacenter[C]//Proceedings of the 2015 ACM Conference on Special Interest Group on Data Communication. ACM, 2015: 537-550.</a:t>
            </a:r>
            <a:endParaRPr lang="zh-CN" altLang="en-US" sz="1400" dirty="0" smtClean="0"/>
          </a:p>
          <a:p>
            <a:r>
              <a:rPr lang="en-US" altLang="zh-CN" sz="1400" dirty="0" smtClean="0"/>
              <a:t>[26]</a:t>
            </a:r>
            <a:r>
              <a:rPr lang="en-US" altLang="zh-CN" sz="1400" dirty="0" err="1" smtClean="0"/>
              <a:t>Dogar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F R, </a:t>
            </a:r>
            <a:r>
              <a:rPr lang="en-US" altLang="zh-CN" sz="1400" dirty="0" err="1"/>
              <a:t>Karagiannis</a:t>
            </a:r>
            <a:r>
              <a:rPr lang="en-US" altLang="zh-CN" sz="1400" dirty="0"/>
              <a:t> T, </a:t>
            </a:r>
            <a:r>
              <a:rPr lang="en-US" altLang="zh-CN" sz="1400" dirty="0" err="1"/>
              <a:t>Ballani</a:t>
            </a:r>
            <a:r>
              <a:rPr lang="en-US" altLang="zh-CN" sz="1400" dirty="0"/>
              <a:t> H, et al. Decentralized task-aware scheduling for data center networks[C]//Proceedings of the 2014 ACM conference on SIGCOMM. ACM, 2014: 431-442.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7931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5600" y="2665496"/>
            <a:ext cx="72728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/>
              <a:t>谢谢各位老师！</a:t>
            </a:r>
            <a:endParaRPr lang="en-US" altLang="zh-CN" sz="8000" dirty="0"/>
          </a:p>
          <a:p>
            <a:pPr algn="ctr"/>
            <a:r>
              <a:rPr lang="en-US" altLang="zh-CN" sz="8000" dirty="0"/>
              <a:t>Question?</a:t>
            </a:r>
            <a:endParaRPr lang="zh-CN" altLang="en-US" sz="8000" dirty="0"/>
          </a:p>
        </p:txBody>
      </p:sp>
      <p:pic>
        <p:nvPicPr>
          <p:cNvPr id="3" name="Picture 3" descr="C:\Users\GUOYIN~1\AppData\Local\Temp\{_WPGX$I22{(0ABJX}54VL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5" y="1556793"/>
            <a:ext cx="1512887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007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 dirty="0"/>
              <a:t>一</a:t>
            </a:r>
            <a:r>
              <a:rPr kumimoji="1" lang="en-US" altLang="zh-CN" b="1" dirty="0"/>
              <a:t>.</a:t>
            </a:r>
            <a:r>
              <a:rPr kumimoji="1" lang="zh-CN" altLang="en-US" b="1" dirty="0"/>
              <a:t>选题的</a:t>
            </a:r>
            <a:r>
              <a:rPr kumimoji="1" lang="zh-CN" altLang="en-US" b="1" dirty="0">
                <a:solidFill>
                  <a:srgbClr val="FF0000"/>
                </a:solidFill>
              </a:rPr>
              <a:t>背景</a:t>
            </a:r>
            <a:r>
              <a:rPr kumimoji="1" lang="zh-CN" altLang="en-US" b="1" dirty="0"/>
              <a:t>，目的和意义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 indent="-228600">
              <a:spcBef>
                <a:spcPts val="1000"/>
              </a:spcBef>
              <a:buFont typeface="Arial"/>
              <a:buChar char="•"/>
            </a:pPr>
            <a:r>
              <a:rPr kumimoji="1" lang="zh-CN" altLang="en-US" sz="3200" dirty="0"/>
              <a:t>不同</a:t>
            </a:r>
            <a:r>
              <a:rPr kumimoji="1" lang="zh-CN" altLang="en-US" sz="3200" dirty="0" smtClean="0"/>
              <a:t>的应用对</a:t>
            </a:r>
            <a:r>
              <a:rPr kumimoji="1" lang="zh-CN" altLang="en-US" sz="3200" dirty="0"/>
              <a:t>带宽和延迟需求不同</a:t>
            </a:r>
          </a:p>
          <a:p>
            <a:pPr lvl="1"/>
            <a:r>
              <a:rPr kumimoji="1" lang="zh-CN" altLang="en-US" dirty="0" smtClean="0"/>
              <a:t>最优：低延迟，高带宽	</a:t>
            </a:r>
          </a:p>
          <a:p>
            <a:pPr lvl="2"/>
            <a:r>
              <a:rPr kumimoji="1" lang="zh-CN" altLang="en-US" dirty="0" smtClean="0"/>
              <a:t>网络资源有限</a:t>
            </a:r>
          </a:p>
          <a:p>
            <a:pPr lvl="1"/>
            <a:r>
              <a:rPr kumimoji="1" lang="zh-CN" altLang="en-US" dirty="0" smtClean="0"/>
              <a:t>低延迟优先</a:t>
            </a:r>
          </a:p>
          <a:p>
            <a:pPr lvl="2"/>
            <a:r>
              <a:rPr kumimoji="1" lang="en-US" altLang="zh-CN" sz="2000" dirty="0" smtClean="0"/>
              <a:t>PTP</a:t>
            </a:r>
            <a:r>
              <a:rPr kumimoji="1" lang="zh-CN" altLang="en-US" sz="2000" dirty="0" smtClean="0"/>
              <a:t>同步</a:t>
            </a:r>
          </a:p>
          <a:p>
            <a:pPr lvl="2"/>
            <a:r>
              <a:rPr kumimoji="1" lang="en-US" altLang="zh-CN" sz="2000" dirty="0" err="1" smtClean="0"/>
              <a:t>Memcached</a:t>
            </a:r>
            <a:endParaRPr kumimoji="1" lang="zh-CN" altLang="en-US" sz="2000" dirty="0" smtClean="0"/>
          </a:p>
          <a:p>
            <a:pPr lvl="2"/>
            <a:r>
              <a:rPr kumimoji="1" lang="en-US" altLang="zh-CN" sz="2000" dirty="0" smtClean="0"/>
              <a:t>Naiad</a:t>
            </a:r>
            <a:endParaRPr kumimoji="1" lang="zh-CN" altLang="en-US" sz="2000" dirty="0" smtClean="0"/>
          </a:p>
          <a:p>
            <a:pPr lvl="1"/>
            <a:r>
              <a:rPr kumimoji="1" lang="zh-CN" altLang="en-US" dirty="0" smtClean="0"/>
              <a:t>高带宽优先</a:t>
            </a:r>
          </a:p>
          <a:p>
            <a:pPr lvl="2"/>
            <a:r>
              <a:rPr kumimoji="1" lang="zh-CN" altLang="en-US" dirty="0" smtClean="0"/>
              <a:t>大数据备份</a:t>
            </a:r>
          </a:p>
          <a:p>
            <a:pPr lvl="2"/>
            <a:r>
              <a:rPr kumimoji="1" lang="en-US" altLang="zh-CN" dirty="0" smtClean="0"/>
              <a:t>Hadoop</a:t>
            </a:r>
            <a:endParaRPr kumimoji="1"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26274"/>
            <a:ext cx="5051267" cy="378562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94606" y="369153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/>
              <a:t>hadoop</a:t>
            </a:r>
            <a:endParaRPr kumimoji="1"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7343775" y="4234421"/>
            <a:ext cx="114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PTP</a:t>
            </a:r>
            <a:r>
              <a:rPr kumimoji="1" lang="zh-CN" altLang="en-US" b="1" dirty="0" smtClean="0"/>
              <a:t> 同步</a:t>
            </a:r>
            <a:endParaRPr kumimoji="1"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7343775" y="4603233"/>
            <a:ext cx="155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 smtClean="0"/>
              <a:t>Memcached</a:t>
            </a:r>
            <a:endParaRPr kumimoji="1"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7343775" y="4972045"/>
            <a:ext cx="114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Naiad</a:t>
            </a:r>
            <a:endParaRPr kumimoji="1"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8874429" y="319542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大数据备份</a:t>
            </a:r>
            <a:endParaRPr kumimoji="1" lang="zh-CN" alt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6815801" y="32141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最优</a:t>
            </a:r>
            <a:endParaRPr kumimoji="1"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9673253" y="46846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最差</a:t>
            </a:r>
            <a:endParaRPr kumimoji="1" lang="zh-CN" altLang="en-US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838200" y="5773291"/>
            <a:ext cx="9105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 smtClean="0"/>
              <a:t>本课题目标</a:t>
            </a:r>
            <a:r>
              <a:rPr kumimoji="1" lang="en-US" altLang="zh-CN" sz="3200" b="1" dirty="0" smtClean="0"/>
              <a:t>:</a:t>
            </a:r>
            <a:r>
              <a:rPr kumimoji="1" lang="zh-CN" altLang="en-US" sz="3200" b="1" dirty="0" smtClean="0"/>
              <a:t>在数据中心有限的资源环境下，尽可能满足应用对</a:t>
            </a:r>
            <a:r>
              <a:rPr kumimoji="1" lang="zh-CN" altLang="en-US" sz="3200" b="1" dirty="0" smtClean="0">
                <a:solidFill>
                  <a:srgbClr val="FF0000"/>
                </a:solidFill>
              </a:rPr>
              <a:t>带宽和延迟</a:t>
            </a:r>
            <a:r>
              <a:rPr kumimoji="1" lang="zh-CN" altLang="en-US" sz="3200" b="1" dirty="0" smtClean="0"/>
              <a:t>需求</a:t>
            </a:r>
            <a:endParaRPr kumimoji="1"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3738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 dirty="0"/>
              <a:t>一</a:t>
            </a:r>
            <a:r>
              <a:rPr kumimoji="1" lang="en-US" altLang="zh-CN" b="1" dirty="0"/>
              <a:t>.</a:t>
            </a:r>
            <a:r>
              <a:rPr kumimoji="1" lang="zh-CN" altLang="en-US" b="1" dirty="0"/>
              <a:t>选题的</a:t>
            </a:r>
            <a:r>
              <a:rPr kumimoji="1" lang="zh-CN" altLang="en-US" b="1" dirty="0">
                <a:solidFill>
                  <a:srgbClr val="FF0000"/>
                </a:solidFill>
              </a:rPr>
              <a:t>背景</a:t>
            </a:r>
            <a:r>
              <a:rPr kumimoji="1" lang="zh-CN" altLang="en-US" b="1" dirty="0"/>
              <a:t>，目的和意义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7338"/>
            <a:ext cx="10515600" cy="4619625"/>
          </a:xfrm>
        </p:spPr>
        <p:txBody>
          <a:bodyPr/>
          <a:lstStyle/>
          <a:p>
            <a:r>
              <a:rPr lang="zh-CN" altLang="en-US" dirty="0" smtClean="0"/>
              <a:t>应用在数据中心中</a:t>
            </a:r>
            <a:r>
              <a:rPr lang="en-US" altLang="zh-CN" dirty="0" smtClean="0"/>
              <a:t>(intra-DC)</a:t>
            </a:r>
            <a:r>
              <a:rPr lang="zh-CN" altLang="en-US" dirty="0" smtClean="0"/>
              <a:t> 传输存在问题：</a:t>
            </a:r>
          </a:p>
          <a:p>
            <a:pPr lvl="1"/>
            <a:r>
              <a:rPr lang="en-US" altLang="zh-CN" dirty="0" smtClean="0"/>
              <a:t>Map-reduce</a:t>
            </a:r>
            <a:r>
              <a:rPr lang="zh-CN" altLang="en-US" dirty="0" smtClean="0"/>
              <a:t>高并发引起大量丢包</a:t>
            </a:r>
            <a:r>
              <a:rPr lang="en-US" altLang="zh-CN" baseline="30000" dirty="0" smtClean="0"/>
              <a:t>[3]</a:t>
            </a:r>
            <a:endParaRPr lang="zh-CN" altLang="en-US" baseline="30000" dirty="0" smtClean="0"/>
          </a:p>
          <a:p>
            <a:pPr lvl="1"/>
            <a:r>
              <a:rPr lang="en-US" altLang="zh-CN" dirty="0" smtClean="0"/>
              <a:t>TCP</a:t>
            </a:r>
            <a:r>
              <a:rPr lang="zh-CN" altLang="en-US" dirty="0" smtClean="0"/>
              <a:t>使得缓冲区很大，延迟高</a:t>
            </a:r>
            <a:r>
              <a:rPr lang="en-US" altLang="zh-CN" baseline="30000" dirty="0" smtClean="0"/>
              <a:t>[3]</a:t>
            </a:r>
            <a:endParaRPr lang="zh-CN" altLang="en-US" baseline="30000" dirty="0" smtClean="0"/>
          </a:p>
          <a:p>
            <a:pPr lvl="1"/>
            <a:r>
              <a:rPr lang="zh-CN" altLang="en-US" dirty="0" smtClean="0"/>
              <a:t>带宽公平分配，难以满足所有应用需求</a:t>
            </a:r>
            <a:r>
              <a:rPr lang="en-US" altLang="zh-CN" baseline="30000" dirty="0" smtClean="0"/>
              <a:t>[4]</a:t>
            </a:r>
            <a:endParaRPr lang="zh-CN" altLang="en-US" baseline="30000" dirty="0" smtClean="0"/>
          </a:p>
        </p:txBody>
      </p:sp>
      <p:sp>
        <p:nvSpPr>
          <p:cNvPr id="23" name="Oval 14"/>
          <p:cNvSpPr/>
          <p:nvPr/>
        </p:nvSpPr>
        <p:spPr>
          <a:xfrm>
            <a:off x="8231627" y="2560698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15"/>
          <p:cNvSpPr/>
          <p:nvPr/>
        </p:nvSpPr>
        <p:spPr>
          <a:xfrm>
            <a:off x="8934538" y="2570587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16"/>
          <p:cNvSpPr/>
          <p:nvPr/>
        </p:nvSpPr>
        <p:spPr>
          <a:xfrm>
            <a:off x="9702792" y="2551234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8"/>
          <p:cNvSpPr/>
          <p:nvPr/>
        </p:nvSpPr>
        <p:spPr>
          <a:xfrm>
            <a:off x="8911518" y="150841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9"/>
          <p:cNvCxnSpPr/>
          <p:nvPr/>
        </p:nvCxnSpPr>
        <p:spPr>
          <a:xfrm flipH="1">
            <a:off x="8389063" y="1769796"/>
            <a:ext cx="763915" cy="916315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0"/>
          <p:cNvCxnSpPr>
            <a:stCxn id="26" idx="4"/>
          </p:cNvCxnSpPr>
          <p:nvPr/>
        </p:nvCxnSpPr>
        <p:spPr>
          <a:xfrm>
            <a:off x="9178218" y="2041810"/>
            <a:ext cx="36163" cy="660145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11"/>
          <p:cNvCxnSpPr>
            <a:stCxn id="26" idx="5"/>
          </p:cNvCxnSpPr>
          <p:nvPr/>
        </p:nvCxnSpPr>
        <p:spPr>
          <a:xfrm>
            <a:off x="9366803" y="1963695"/>
            <a:ext cx="501772" cy="771311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26"/>
          <p:cNvSpPr/>
          <p:nvPr/>
        </p:nvSpPr>
        <p:spPr>
          <a:xfrm>
            <a:off x="8108567" y="2588607"/>
            <a:ext cx="182880" cy="3657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8"/>
          <p:cNvSpPr/>
          <p:nvPr/>
        </p:nvSpPr>
        <p:spPr>
          <a:xfrm>
            <a:off x="8796647" y="2630488"/>
            <a:ext cx="182880" cy="3657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9"/>
          <p:cNvSpPr/>
          <p:nvPr/>
        </p:nvSpPr>
        <p:spPr>
          <a:xfrm>
            <a:off x="9483749" y="2665315"/>
            <a:ext cx="182880" cy="3657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389" y="3964108"/>
            <a:ext cx="4582640" cy="1504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218" y="3964108"/>
            <a:ext cx="4334218" cy="175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09 0.04166 L 0.07591 -0.14213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4" y="-919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04861 L 0.01862 -0.13519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8" y="-919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07 0.03796 L -0.03672 -0.14584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96" y="-919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9675" y="1497012"/>
            <a:ext cx="10515600" cy="4351338"/>
          </a:xfrm>
        </p:spPr>
        <p:txBody>
          <a:bodyPr/>
          <a:lstStyle/>
          <a:p>
            <a:r>
              <a:rPr lang="zh-CN" altLang="en-US" dirty="0" smtClean="0"/>
              <a:t>应用在数据中心之间</a:t>
            </a:r>
            <a:r>
              <a:rPr lang="en-US" altLang="zh-CN" dirty="0" smtClean="0"/>
              <a:t>(inter-DC) </a:t>
            </a:r>
            <a:r>
              <a:rPr lang="zh-CN" altLang="en-US" dirty="0" smtClean="0"/>
              <a:t>传输存在的问题</a:t>
            </a:r>
          </a:p>
          <a:p>
            <a:pPr lvl="1"/>
            <a:r>
              <a:rPr lang="en-US" altLang="zh-CN" dirty="0" smtClean="0"/>
              <a:t>WAN</a:t>
            </a:r>
            <a:r>
              <a:rPr lang="zh-CN" altLang="en-US" dirty="0" smtClean="0"/>
              <a:t>资源利用率低</a:t>
            </a:r>
            <a:r>
              <a:rPr lang="en-US" altLang="zh-CN" dirty="0" smtClean="0"/>
              <a:t>(~30%-50%)</a:t>
            </a:r>
            <a:r>
              <a:rPr lang="en-US" altLang="zh-CN" baseline="30000" dirty="0" smtClean="0"/>
              <a:t>[5]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应用带宽和应用包含的数据流数目正比</a:t>
            </a:r>
            <a:r>
              <a:rPr lang="en-US" altLang="zh-CN" dirty="0" smtClean="0"/>
              <a:t>(TCP</a:t>
            </a:r>
            <a:r>
              <a:rPr lang="zh-CN" altLang="en-US" dirty="0" smtClean="0"/>
              <a:t>公平性决定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缺少应用级别的合理调度</a:t>
            </a:r>
          </a:p>
          <a:p>
            <a:pPr lvl="1"/>
            <a:r>
              <a:rPr lang="zh-CN" altLang="en-US" dirty="0" smtClean="0"/>
              <a:t>租用数据中心的用户，付费得不到服务保障</a:t>
            </a:r>
          </a:p>
          <a:p>
            <a:endParaRPr kumimoji="1"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 dirty="0"/>
              <a:t>一</a:t>
            </a:r>
            <a:r>
              <a:rPr kumimoji="1" lang="en-US" altLang="zh-CN" b="1" dirty="0"/>
              <a:t>.</a:t>
            </a:r>
            <a:r>
              <a:rPr kumimoji="1" lang="zh-CN" altLang="en-US" b="1" dirty="0"/>
              <a:t>选题的</a:t>
            </a:r>
            <a:r>
              <a:rPr kumimoji="1" lang="zh-CN" altLang="en-US" b="1" dirty="0">
                <a:solidFill>
                  <a:srgbClr val="FF0000"/>
                </a:solidFill>
              </a:rPr>
              <a:t>背景</a:t>
            </a:r>
            <a:r>
              <a:rPr kumimoji="1" lang="zh-CN" altLang="en-US" b="1" dirty="0"/>
              <a:t>，目的和意义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940" y="3803265"/>
            <a:ext cx="3894764" cy="19736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222" y="3731828"/>
            <a:ext cx="3963669" cy="211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1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 dirty="0"/>
              <a:t>一</a:t>
            </a:r>
            <a:r>
              <a:rPr kumimoji="1" lang="en-US" altLang="zh-CN" b="1" dirty="0"/>
              <a:t>.</a:t>
            </a:r>
            <a:r>
              <a:rPr kumimoji="1" lang="zh-CN" altLang="en-US" b="1" dirty="0"/>
              <a:t>选题的</a:t>
            </a:r>
            <a:r>
              <a:rPr kumimoji="1" lang="zh-CN" altLang="en-US" b="1" dirty="0">
                <a:solidFill>
                  <a:srgbClr val="FF0000"/>
                </a:solidFill>
              </a:rPr>
              <a:t>背景</a:t>
            </a:r>
            <a:r>
              <a:rPr kumimoji="1" lang="zh-CN" altLang="en-US" b="1" dirty="0"/>
              <a:t>，目的和意义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应用在</a:t>
            </a:r>
            <a:r>
              <a:rPr kumimoji="1" lang="en-US" altLang="zh-CN" dirty="0" smtClean="0"/>
              <a:t>DC</a:t>
            </a:r>
            <a:r>
              <a:rPr kumimoji="1" lang="zh-CN" altLang="en-US" dirty="0" smtClean="0"/>
              <a:t>中部署的问题：</a:t>
            </a:r>
          </a:p>
          <a:p>
            <a:pPr lvl="1"/>
            <a:r>
              <a:rPr kumimoji="1" lang="en-US" altLang="zh-CN" dirty="0" smtClean="0"/>
              <a:t>DC</a:t>
            </a:r>
            <a:r>
              <a:rPr kumimoji="1" lang="zh-CN" altLang="en-US" dirty="0" smtClean="0"/>
              <a:t>资源有限，随机部署，会降低</a:t>
            </a:r>
            <a:r>
              <a:rPr kumimoji="1" lang="en-US" altLang="zh-CN" dirty="0" smtClean="0"/>
              <a:t>DC</a:t>
            </a:r>
            <a:r>
              <a:rPr kumimoji="1" lang="zh-CN" altLang="en-US" dirty="0" smtClean="0"/>
              <a:t>资源利用率</a:t>
            </a:r>
          </a:p>
          <a:p>
            <a:pPr lvl="1"/>
            <a:r>
              <a:rPr kumimoji="1" lang="zh-CN" altLang="en-US" dirty="0" smtClean="0"/>
              <a:t>随机部署应用在</a:t>
            </a:r>
            <a:r>
              <a:rPr kumimoji="1" lang="en-US" altLang="zh-CN" dirty="0" smtClean="0"/>
              <a:t>cloud</a:t>
            </a:r>
            <a:r>
              <a:rPr kumimoji="1" lang="zh-CN" altLang="en-US" dirty="0" smtClean="0"/>
              <a:t>中，应用对带宽和延迟需求不同，会影响应用性能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077" y="3265767"/>
            <a:ext cx="5387099" cy="273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8.4|1.8|1|38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21872</TotalTime>
  <Words>5333</Words>
  <Application>Microsoft Macintosh PowerPoint</Application>
  <PresentationFormat>宽屏</PresentationFormat>
  <Paragraphs>927</Paragraphs>
  <Slides>56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8" baseType="lpstr">
      <vt:lpstr>Calibri</vt:lpstr>
      <vt:lpstr>Calibri Light</vt:lpstr>
      <vt:lpstr>Cambria Math</vt:lpstr>
      <vt:lpstr>Courier New</vt:lpstr>
      <vt:lpstr>Times New Roman</vt:lpstr>
      <vt:lpstr>Trebuchet MS</vt:lpstr>
      <vt:lpstr>Wingdings</vt:lpstr>
      <vt:lpstr>黑体</vt:lpstr>
      <vt:lpstr>楷体_GB2312</vt:lpstr>
      <vt:lpstr>宋体</vt:lpstr>
      <vt:lpstr>Arial</vt:lpstr>
      <vt:lpstr>Office 主题</vt:lpstr>
      <vt:lpstr>面向应用的数据中心网络服务质量优化研究</vt:lpstr>
      <vt:lpstr>主要内容</vt:lpstr>
      <vt:lpstr>主要内容</vt:lpstr>
      <vt:lpstr>一.选题的背景，目的和意义</vt:lpstr>
      <vt:lpstr>一.选题的背景，目的和意义</vt:lpstr>
      <vt:lpstr>一.选题的背景，目的和意义</vt:lpstr>
      <vt:lpstr>一.选题的背景，目的和意义</vt:lpstr>
      <vt:lpstr>一.选题的背景，目的和意义</vt:lpstr>
      <vt:lpstr>一.选题的背景，目的和意义</vt:lpstr>
      <vt:lpstr>一.选题的背景，目的和意义</vt:lpstr>
      <vt:lpstr>一.选题的背景，目的和意义</vt:lpstr>
      <vt:lpstr>一. 选题的背景、目的及意义</vt:lpstr>
      <vt:lpstr>主要内容</vt:lpstr>
      <vt:lpstr>二. 国内外研究现状</vt:lpstr>
      <vt:lpstr>二. 国内外研究现状</vt:lpstr>
      <vt:lpstr>二. 国内外研究现状</vt:lpstr>
      <vt:lpstr>二. 国内外研究现状</vt:lpstr>
      <vt:lpstr>二. 国内外研究现状</vt:lpstr>
      <vt:lpstr>二. 国内外研究现状</vt:lpstr>
      <vt:lpstr>二. 国内外研究现状</vt:lpstr>
      <vt:lpstr>二. 国内外研究现状</vt:lpstr>
      <vt:lpstr>二. 国内外研究现状</vt:lpstr>
      <vt:lpstr>主要内容</vt:lpstr>
      <vt:lpstr>三. 研究内容及拟解决的主要问题</vt:lpstr>
      <vt:lpstr>数据中心应用服务质量需求模型</vt:lpstr>
      <vt:lpstr>数据中心应用服务质量需求模型</vt:lpstr>
      <vt:lpstr>三. 研究内容及拟解决的主要问题</vt:lpstr>
      <vt:lpstr>主要内容</vt:lpstr>
      <vt:lpstr>三. 研究内容及拟解决的主要问题</vt:lpstr>
      <vt:lpstr>PowerPoint 演示文稿</vt:lpstr>
      <vt:lpstr>基于期限的拥塞控制研究(INFOCOM2015) </vt:lpstr>
      <vt:lpstr>基于期限的拥塞控制研究(INFOCOM2015) </vt:lpstr>
      <vt:lpstr>基于期限的拥塞控制研究(INFOCOM2015) </vt:lpstr>
      <vt:lpstr>基于期限的拥塞控制研究(INFOCOM2015) </vt:lpstr>
      <vt:lpstr>三. 研究内容及拟解决的主要问题</vt:lpstr>
      <vt:lpstr>数据中心之间保证应用性能研究</vt:lpstr>
      <vt:lpstr>数据中心之间保证应用性能研究</vt:lpstr>
      <vt:lpstr>数据中心之间保证应用性能研究</vt:lpstr>
      <vt:lpstr>数据中心之间保证应用性能研究</vt:lpstr>
      <vt:lpstr>三. 研究内容及拟解决的主要问题</vt:lpstr>
      <vt:lpstr>保证租户应用性能的研究</vt:lpstr>
      <vt:lpstr>保证租户应用性能的研究</vt:lpstr>
      <vt:lpstr>保证租户应用性能的研究</vt:lpstr>
      <vt:lpstr>三. 研究内容及拟解决的主要问题</vt:lpstr>
      <vt:lpstr>数据中心测试床验证</vt:lpstr>
      <vt:lpstr>主要内容</vt:lpstr>
      <vt:lpstr>五. 可能的创新点及预期成果</vt:lpstr>
      <vt:lpstr>主要内容</vt:lpstr>
      <vt:lpstr>六. 进度计划安排</vt:lpstr>
      <vt:lpstr>主要内容</vt:lpstr>
      <vt:lpstr>已完成部分工作</vt:lpstr>
      <vt:lpstr>七. 已有研究成果</vt:lpstr>
      <vt:lpstr>主要内容</vt:lpstr>
      <vt:lpstr>参考文献</vt:lpstr>
      <vt:lpstr>参考文献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动态适变的端到端传输技术</dc:title>
  <dc:creator>张晗</dc:creator>
  <cp:lastModifiedBy>张晗</cp:lastModifiedBy>
  <cp:revision>1458</cp:revision>
  <dcterms:created xsi:type="dcterms:W3CDTF">2015-09-04T11:24:26Z</dcterms:created>
  <dcterms:modified xsi:type="dcterms:W3CDTF">2017-12-19T08:06:43Z</dcterms:modified>
</cp:coreProperties>
</file>